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1" r:id="rId2"/>
    <p:sldId id="303" r:id="rId3"/>
    <p:sldId id="299" r:id="rId4"/>
    <p:sldId id="305" r:id="rId5"/>
    <p:sldId id="304" r:id="rId6"/>
    <p:sldId id="307" r:id="rId7"/>
    <p:sldId id="306" r:id="rId8"/>
    <p:sldId id="301" r:id="rId9"/>
    <p:sldId id="311" r:id="rId10"/>
    <p:sldId id="302" r:id="rId11"/>
    <p:sldId id="308" r:id="rId12"/>
    <p:sldId id="309" r:id="rId13"/>
    <p:sldId id="310"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3B2"/>
    <a:srgbClr val="00FF00"/>
    <a:srgbClr val="F4FF00"/>
    <a:srgbClr val="033F03"/>
    <a:srgbClr val="009900"/>
    <a:srgbClr val="00740B"/>
    <a:srgbClr val="02F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46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1989" tIns="45994" rIns="91989" bIns="45994" rtlCol="0"/>
          <a:lstStyle>
            <a:lvl1pPr algn="l">
              <a:defRPr sz="1200"/>
            </a:lvl1pPr>
          </a:lstStyle>
          <a:p>
            <a:endParaRPr lang="en-US" dirty="0"/>
          </a:p>
        </p:txBody>
      </p:sp>
      <p:sp>
        <p:nvSpPr>
          <p:cNvPr id="3" name="Date Placeholder 2"/>
          <p:cNvSpPr>
            <a:spLocks noGrp="1"/>
          </p:cNvSpPr>
          <p:nvPr>
            <p:ph type="dt" sz="quarter" idx="1"/>
          </p:nvPr>
        </p:nvSpPr>
        <p:spPr>
          <a:xfrm>
            <a:off x="3977532" y="0"/>
            <a:ext cx="3043979" cy="465773"/>
          </a:xfrm>
          <a:prstGeom prst="rect">
            <a:avLst/>
          </a:prstGeom>
        </p:spPr>
        <p:txBody>
          <a:bodyPr vert="horz" lIns="91989" tIns="45994" rIns="91989" bIns="45994" rtlCol="0"/>
          <a:lstStyle>
            <a:lvl1pPr algn="r">
              <a:defRPr sz="1200"/>
            </a:lvl1pPr>
          </a:lstStyle>
          <a:p>
            <a:fld id="{52A9DC26-8317-4801-887A-09DAF542F328}" type="datetimeFigureOut">
              <a:rPr lang="en-US" smtClean="0"/>
              <a:pPr/>
              <a:t>8/5/2020</a:t>
            </a:fld>
            <a:endParaRPr lang="en-US" dirty="0"/>
          </a:p>
        </p:txBody>
      </p:sp>
      <p:sp>
        <p:nvSpPr>
          <p:cNvPr id="4" name="Footer Placeholder 3"/>
          <p:cNvSpPr>
            <a:spLocks noGrp="1"/>
          </p:cNvSpPr>
          <p:nvPr>
            <p:ph type="ftr" sz="quarter" idx="2"/>
          </p:nvPr>
        </p:nvSpPr>
        <p:spPr>
          <a:xfrm>
            <a:off x="2" y="8841737"/>
            <a:ext cx="3043979" cy="465773"/>
          </a:xfrm>
          <a:prstGeom prst="rect">
            <a:avLst/>
          </a:prstGeom>
        </p:spPr>
        <p:txBody>
          <a:bodyPr vert="horz" lIns="91989" tIns="45994" rIns="91989" bIns="4599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2" y="8841737"/>
            <a:ext cx="3043979" cy="465773"/>
          </a:xfrm>
          <a:prstGeom prst="rect">
            <a:avLst/>
          </a:prstGeom>
        </p:spPr>
        <p:txBody>
          <a:bodyPr vert="horz" lIns="91989" tIns="45994" rIns="91989" bIns="45994" rtlCol="0" anchor="b"/>
          <a:lstStyle>
            <a:lvl1pPr algn="r">
              <a:defRPr sz="1200"/>
            </a:lvl1pPr>
          </a:lstStyle>
          <a:p>
            <a:fld id="{0CF1CB4F-4B38-4877-9189-9EC2A56BBDE2}" type="slidenum">
              <a:rPr lang="en-US" smtClean="0"/>
              <a:pPr/>
              <a:t>‹#›</a:t>
            </a:fld>
            <a:endParaRPr lang="en-US" dirty="0"/>
          </a:p>
        </p:txBody>
      </p:sp>
    </p:spTree>
    <p:extLst>
      <p:ext uri="{BB962C8B-B14F-4D97-AF65-F5344CB8AC3E}">
        <p14:creationId xmlns:p14="http://schemas.microsoft.com/office/powerpoint/2010/main" val="1727856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3"/>
          </a:xfrm>
          <a:prstGeom prst="rect">
            <a:avLst/>
          </a:prstGeom>
        </p:spPr>
        <p:txBody>
          <a:bodyPr vert="horz" lIns="91989" tIns="45994" rIns="91989" bIns="45994" rtlCol="0"/>
          <a:lstStyle>
            <a:lvl1pPr algn="l">
              <a:defRPr sz="1200"/>
            </a:lvl1pPr>
          </a:lstStyle>
          <a:p>
            <a:endParaRPr lang="en-US" dirty="0"/>
          </a:p>
        </p:txBody>
      </p:sp>
      <p:sp>
        <p:nvSpPr>
          <p:cNvPr id="3" name="Date Placeholder 2"/>
          <p:cNvSpPr>
            <a:spLocks noGrp="1"/>
          </p:cNvSpPr>
          <p:nvPr>
            <p:ph type="dt" idx="1"/>
          </p:nvPr>
        </p:nvSpPr>
        <p:spPr>
          <a:xfrm>
            <a:off x="3977532" y="0"/>
            <a:ext cx="3043979" cy="465773"/>
          </a:xfrm>
          <a:prstGeom prst="rect">
            <a:avLst/>
          </a:prstGeom>
        </p:spPr>
        <p:txBody>
          <a:bodyPr vert="horz" lIns="91989" tIns="45994" rIns="91989" bIns="45994" rtlCol="0"/>
          <a:lstStyle>
            <a:lvl1pPr algn="r">
              <a:defRPr sz="1200"/>
            </a:lvl1pPr>
          </a:lstStyle>
          <a:p>
            <a:fld id="{1E9137FF-0FA2-4EFC-A461-58482C26026D}" type="datetimeFigureOut">
              <a:rPr lang="en-US" smtClean="0"/>
              <a:pPr/>
              <a:t>8/5/2020</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1989" tIns="45994" rIns="91989" bIns="45994" rtlCol="0" anchor="ctr"/>
          <a:lstStyle/>
          <a:p>
            <a:endParaRPr lang="en-US" dirty="0"/>
          </a:p>
        </p:txBody>
      </p:sp>
      <p:sp>
        <p:nvSpPr>
          <p:cNvPr id="5" name="Notes Placeholder 4"/>
          <p:cNvSpPr>
            <a:spLocks noGrp="1"/>
          </p:cNvSpPr>
          <p:nvPr>
            <p:ph type="body" sz="quarter" idx="3"/>
          </p:nvPr>
        </p:nvSpPr>
        <p:spPr>
          <a:xfrm>
            <a:off x="702946" y="4422459"/>
            <a:ext cx="5617208" cy="4188777"/>
          </a:xfrm>
          <a:prstGeom prst="rect">
            <a:avLst/>
          </a:prstGeom>
        </p:spPr>
        <p:txBody>
          <a:bodyPr vert="horz" lIns="91989" tIns="45994" rIns="91989" bIns="459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7"/>
            <a:ext cx="3043979" cy="465773"/>
          </a:xfrm>
          <a:prstGeom prst="rect">
            <a:avLst/>
          </a:prstGeom>
        </p:spPr>
        <p:txBody>
          <a:bodyPr vert="horz" lIns="91989" tIns="45994" rIns="91989" bIns="459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2" y="8841737"/>
            <a:ext cx="3043979" cy="465773"/>
          </a:xfrm>
          <a:prstGeom prst="rect">
            <a:avLst/>
          </a:prstGeom>
        </p:spPr>
        <p:txBody>
          <a:bodyPr vert="horz" lIns="91989" tIns="45994" rIns="91989" bIns="45994" rtlCol="0" anchor="b"/>
          <a:lstStyle>
            <a:lvl1pPr algn="r">
              <a:defRPr sz="1200"/>
            </a:lvl1pPr>
          </a:lstStyle>
          <a:p>
            <a:fld id="{4C7BC111-3520-4547-804C-79E688DA2942}" type="slidenum">
              <a:rPr lang="en-US" smtClean="0"/>
              <a:pPr/>
              <a:t>‹#›</a:t>
            </a:fld>
            <a:endParaRPr lang="en-US" dirty="0"/>
          </a:p>
        </p:txBody>
      </p:sp>
    </p:spTree>
    <p:extLst>
      <p:ext uri="{BB962C8B-B14F-4D97-AF65-F5344CB8AC3E}">
        <p14:creationId xmlns:p14="http://schemas.microsoft.com/office/powerpoint/2010/main" val="384330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7BC111-3520-4547-804C-79E688DA2942}" type="slidenum">
              <a:rPr lang="en-US" smtClean="0"/>
              <a:pPr/>
              <a:t>1</a:t>
            </a:fld>
            <a:endParaRPr lang="en-US" dirty="0"/>
          </a:p>
        </p:txBody>
      </p:sp>
    </p:spTree>
    <p:extLst>
      <p:ext uri="{BB962C8B-B14F-4D97-AF65-F5344CB8AC3E}">
        <p14:creationId xmlns:p14="http://schemas.microsoft.com/office/powerpoint/2010/main" val="78807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10</a:t>
            </a:fld>
            <a:endParaRPr lang="en-US" dirty="0"/>
          </a:p>
        </p:txBody>
      </p:sp>
    </p:spTree>
    <p:extLst>
      <p:ext uri="{BB962C8B-B14F-4D97-AF65-F5344CB8AC3E}">
        <p14:creationId xmlns:p14="http://schemas.microsoft.com/office/powerpoint/2010/main" val="132258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11</a:t>
            </a:fld>
            <a:endParaRPr lang="en-US" dirty="0"/>
          </a:p>
        </p:txBody>
      </p:sp>
    </p:spTree>
    <p:extLst>
      <p:ext uri="{BB962C8B-B14F-4D97-AF65-F5344CB8AC3E}">
        <p14:creationId xmlns:p14="http://schemas.microsoft.com/office/powerpoint/2010/main" val="132258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12</a:t>
            </a:fld>
            <a:endParaRPr lang="en-US" dirty="0"/>
          </a:p>
        </p:txBody>
      </p:sp>
    </p:spTree>
    <p:extLst>
      <p:ext uri="{BB962C8B-B14F-4D97-AF65-F5344CB8AC3E}">
        <p14:creationId xmlns:p14="http://schemas.microsoft.com/office/powerpoint/2010/main" val="132258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13</a:t>
            </a:fld>
            <a:endParaRPr lang="en-US" dirty="0"/>
          </a:p>
        </p:txBody>
      </p:sp>
    </p:spTree>
    <p:extLst>
      <p:ext uri="{BB962C8B-B14F-4D97-AF65-F5344CB8AC3E}">
        <p14:creationId xmlns:p14="http://schemas.microsoft.com/office/powerpoint/2010/main" val="132258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2</a:t>
            </a:fld>
            <a:endParaRPr lang="en-US" dirty="0"/>
          </a:p>
        </p:txBody>
      </p:sp>
    </p:spTree>
    <p:extLst>
      <p:ext uri="{BB962C8B-B14F-4D97-AF65-F5344CB8AC3E}">
        <p14:creationId xmlns:p14="http://schemas.microsoft.com/office/powerpoint/2010/main" val="167299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3</a:t>
            </a:fld>
            <a:endParaRPr lang="en-US" dirty="0"/>
          </a:p>
        </p:txBody>
      </p:sp>
    </p:spTree>
    <p:extLst>
      <p:ext uri="{BB962C8B-B14F-4D97-AF65-F5344CB8AC3E}">
        <p14:creationId xmlns:p14="http://schemas.microsoft.com/office/powerpoint/2010/main" val="244842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4</a:t>
            </a:fld>
            <a:endParaRPr lang="en-US" dirty="0"/>
          </a:p>
        </p:txBody>
      </p:sp>
    </p:spTree>
    <p:extLst>
      <p:ext uri="{BB962C8B-B14F-4D97-AF65-F5344CB8AC3E}">
        <p14:creationId xmlns:p14="http://schemas.microsoft.com/office/powerpoint/2010/main" val="384937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5</a:t>
            </a:fld>
            <a:endParaRPr lang="en-US" dirty="0"/>
          </a:p>
        </p:txBody>
      </p:sp>
    </p:spTree>
    <p:extLst>
      <p:ext uri="{BB962C8B-B14F-4D97-AF65-F5344CB8AC3E}">
        <p14:creationId xmlns:p14="http://schemas.microsoft.com/office/powerpoint/2010/main" val="2892164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6</a:t>
            </a:fld>
            <a:endParaRPr lang="en-US" dirty="0"/>
          </a:p>
        </p:txBody>
      </p:sp>
    </p:spTree>
    <p:extLst>
      <p:ext uri="{BB962C8B-B14F-4D97-AF65-F5344CB8AC3E}">
        <p14:creationId xmlns:p14="http://schemas.microsoft.com/office/powerpoint/2010/main" val="16729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7</a:t>
            </a:fld>
            <a:endParaRPr lang="en-US" dirty="0"/>
          </a:p>
        </p:txBody>
      </p:sp>
    </p:spTree>
    <p:extLst>
      <p:ext uri="{BB962C8B-B14F-4D97-AF65-F5344CB8AC3E}">
        <p14:creationId xmlns:p14="http://schemas.microsoft.com/office/powerpoint/2010/main" val="167299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8</a:t>
            </a:fld>
            <a:endParaRPr lang="en-US" dirty="0"/>
          </a:p>
        </p:txBody>
      </p:sp>
    </p:spTree>
    <p:extLst>
      <p:ext uri="{BB962C8B-B14F-4D97-AF65-F5344CB8AC3E}">
        <p14:creationId xmlns:p14="http://schemas.microsoft.com/office/powerpoint/2010/main" val="156785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C2B5F4-86A6-41C9-9CE6-7B580247DF92}" type="slidenum">
              <a:rPr lang="en-US" smtClean="0"/>
              <a:pPr/>
              <a:t>9</a:t>
            </a:fld>
            <a:endParaRPr lang="en-US" dirty="0"/>
          </a:p>
        </p:txBody>
      </p:sp>
    </p:spTree>
    <p:extLst>
      <p:ext uri="{BB962C8B-B14F-4D97-AF65-F5344CB8AC3E}">
        <p14:creationId xmlns:p14="http://schemas.microsoft.com/office/powerpoint/2010/main" val="132258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283741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131676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188368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192629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47562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337321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193861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223578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38192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44736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5BB6C-3D25-4925-A546-A338C7CBCD79}" type="datetimeFigureOut">
              <a:rPr lang="en-US" smtClean="0"/>
              <a:pPr/>
              <a:t>8/5/2020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277401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5BB6C-3D25-4925-A546-A338C7CBCD79}" type="datetimeFigureOut">
              <a:rPr lang="en-US" smtClean="0"/>
              <a:pPr/>
              <a:t>8/5/2020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A11BC-9A2A-4BB2-AB11-D7251EC0F0B4}" type="slidenum">
              <a:rPr lang="en-US" smtClean="0"/>
              <a:pPr/>
              <a:t>‹#›</a:t>
            </a:fld>
            <a:endParaRPr lang="en-US" dirty="0"/>
          </a:p>
        </p:txBody>
      </p:sp>
    </p:spTree>
    <p:extLst>
      <p:ext uri="{BB962C8B-B14F-4D97-AF65-F5344CB8AC3E}">
        <p14:creationId xmlns:p14="http://schemas.microsoft.com/office/powerpoint/2010/main" val="1971059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3429000"/>
            <a:ext cx="9144000" cy="609600"/>
          </a:xfrm>
          <a:prstGeom prst="rect">
            <a:avLst/>
          </a:prstGeom>
          <a:solidFill>
            <a:srgbClr val="F4FF00"/>
          </a:solidFill>
          <a:ln>
            <a:solidFill>
              <a:srgbClr val="00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381000" y="3429000"/>
            <a:ext cx="8610600" cy="552450"/>
          </a:xfrm>
          <a:prstGeom prst="rect">
            <a:avLst/>
          </a:prstGeom>
          <a:ln>
            <a:noFill/>
          </a:ln>
          <a:effectLst>
            <a:outerShdw blurRad="50800" dist="38100" algn="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Maiandra GD" pitchFamily="34" charset="0"/>
              </a:rPr>
              <a:t>Supplier Communication</a:t>
            </a:r>
          </a:p>
        </p:txBody>
      </p:sp>
      <p:sp>
        <p:nvSpPr>
          <p:cNvPr id="9" name="Subtitle 2"/>
          <p:cNvSpPr txBox="1">
            <a:spLocks/>
          </p:cNvSpPr>
          <p:nvPr/>
        </p:nvSpPr>
        <p:spPr>
          <a:xfrm>
            <a:off x="2743200" y="4724400"/>
            <a:ext cx="3962400" cy="1828800"/>
          </a:xfrm>
          <a:prstGeom prst="rect">
            <a:avLst/>
          </a:prstGeom>
          <a:effectLst>
            <a:outerShdw blurRad="50800" dist="38100" dir="18900000" algn="b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latin typeface="Maiandra GD" pitchFamily="34" charset="0"/>
              </a:rPr>
              <a:t>Doing Business with Riverhawk Company</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467600" y="228600"/>
            <a:ext cx="1234989" cy="1277719"/>
          </a:xfrm>
          <a:prstGeom prst="rect">
            <a:avLst/>
          </a:prstGeom>
        </p:spPr>
      </p:pic>
      <p:sp>
        <p:nvSpPr>
          <p:cNvPr id="11" name="TextBox 10"/>
          <p:cNvSpPr txBox="1"/>
          <p:nvPr/>
        </p:nvSpPr>
        <p:spPr>
          <a:xfrm>
            <a:off x="685800" y="1828800"/>
            <a:ext cx="7772400" cy="584775"/>
          </a:xfrm>
          <a:prstGeom prst="rect">
            <a:avLst/>
          </a:prstGeom>
          <a:noFill/>
        </p:spPr>
        <p:txBody>
          <a:bodyPr wrap="square" rtlCol="0">
            <a:spAutoFit/>
          </a:bodyPr>
          <a:lstStyle/>
          <a:p>
            <a:pPr algn="ctr"/>
            <a:r>
              <a:rPr lang="en-US" sz="3200" b="1" dirty="0">
                <a:solidFill>
                  <a:srgbClr val="FFFF00"/>
                </a:solidFill>
                <a:latin typeface="Monotype Corsiva" pitchFamily="66" charset="0"/>
              </a:rPr>
              <a:t>World Class Solutions for Global Applications</a:t>
            </a:r>
          </a:p>
        </p:txBody>
      </p:sp>
      <p:sp>
        <p:nvSpPr>
          <p:cNvPr id="12" name="TextBox 11"/>
          <p:cNvSpPr txBox="1"/>
          <p:nvPr/>
        </p:nvSpPr>
        <p:spPr>
          <a:xfrm>
            <a:off x="4800600" y="609600"/>
            <a:ext cx="2667000" cy="707886"/>
          </a:xfrm>
          <a:prstGeom prst="rect">
            <a:avLst/>
          </a:prstGeom>
          <a:noFill/>
        </p:spPr>
        <p:txBody>
          <a:bodyPr wrap="square" rtlCol="0">
            <a:spAutoFit/>
          </a:bodyPr>
          <a:lstStyle/>
          <a:p>
            <a:r>
              <a:rPr lang="en-US" sz="4000" i="1" dirty="0">
                <a:solidFill>
                  <a:srgbClr val="FFFF00"/>
                </a:solidFill>
                <a:effectLst>
                  <a:outerShdw blurRad="38100" dist="38100" dir="2700000" algn="tl">
                    <a:srgbClr val="000000">
                      <a:alpha val="43137"/>
                    </a:srgbClr>
                  </a:outerShdw>
                </a:effectLst>
                <a:latin typeface="Arial" pitchFamily="34" charset="0"/>
                <a:cs typeface="Arial" pitchFamily="34" charset="0"/>
              </a:rPr>
              <a:t>Riverhawk</a:t>
            </a:r>
          </a:p>
        </p:txBody>
      </p:sp>
    </p:spTree>
    <p:extLst>
      <p:ext uri="{BB962C8B-B14F-4D97-AF65-F5344CB8AC3E}">
        <p14:creationId xmlns:p14="http://schemas.microsoft.com/office/powerpoint/2010/main" val="113275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pPr>
              <a:buNone/>
            </a:pPr>
            <a:r>
              <a:rPr lang="en-US" sz="3600" dirty="0">
                <a:solidFill>
                  <a:srgbClr val="FFFF00"/>
                </a:solidFill>
                <a:effectLst>
                  <a:outerShdw blurRad="38100" dist="38100" dir="2700000" algn="tl">
                    <a:srgbClr val="000000">
                      <a:alpha val="43137"/>
                    </a:srgbClr>
                  </a:outerShdw>
                </a:effectLst>
                <a:latin typeface="Maiandra GD" pitchFamily="34" charset="0"/>
              </a:rPr>
              <a:t>Expectations:</a:t>
            </a:r>
          </a:p>
          <a:p>
            <a:pPr marL="463550" lvl="1" indent="-6350">
              <a:buNone/>
            </a:pPr>
            <a:r>
              <a:rPr lang="en-US" sz="2000" u="sng" dirty="0">
                <a:solidFill>
                  <a:srgbClr val="FFFF00"/>
                </a:solidFill>
                <a:effectLst>
                  <a:outerShdw blurRad="38100" dist="38100" dir="2700000" algn="tl">
                    <a:srgbClr val="000000">
                      <a:alpha val="43137"/>
                    </a:srgbClr>
                  </a:outerShdw>
                </a:effectLst>
                <a:latin typeface="Maiandra GD" pitchFamily="34" charset="0"/>
              </a:rPr>
              <a:t>Minimum Quality System Requirements:</a:t>
            </a:r>
          </a:p>
          <a:p>
            <a:pPr marL="457200" lvl="1" indent="0">
              <a:buNone/>
            </a:pPr>
            <a:r>
              <a:rPr lang="en-US" sz="2000" dirty="0">
                <a:solidFill>
                  <a:srgbClr val="FFFF00"/>
                </a:solidFill>
                <a:effectLst>
                  <a:outerShdw blurRad="38100" dist="38100" dir="2700000" algn="tl">
                    <a:srgbClr val="000000">
                      <a:alpha val="43137"/>
                    </a:srgbClr>
                  </a:outerShdw>
                </a:effectLst>
                <a:latin typeface="Maiandra GD" pitchFamily="34" charset="0"/>
              </a:rPr>
              <a:t> 1) Must develop router/process plan with inspection points </a:t>
            </a:r>
          </a:p>
          <a:p>
            <a:pPr marL="457200" lvl="1" indent="0">
              <a:buNone/>
            </a:pPr>
            <a:r>
              <a:rPr lang="en-US" sz="2000" dirty="0">
                <a:solidFill>
                  <a:srgbClr val="FFFF00"/>
                </a:solidFill>
                <a:effectLst>
                  <a:outerShdw blurRad="38100" dist="38100" dir="2700000" algn="tl">
                    <a:srgbClr val="000000">
                      <a:alpha val="43137"/>
                    </a:srgbClr>
                  </a:outerShdw>
                </a:effectLst>
                <a:latin typeface="Maiandra GD" pitchFamily="34" charset="0"/>
              </a:rPr>
              <a:t>     documented and inspection equipment used.</a:t>
            </a:r>
          </a:p>
          <a:p>
            <a:pPr marL="457200" lvl="1" indent="0">
              <a:buNone/>
            </a:pPr>
            <a:r>
              <a:rPr lang="en-US" sz="2000" dirty="0">
                <a:solidFill>
                  <a:srgbClr val="FFFF00"/>
                </a:solidFill>
                <a:effectLst>
                  <a:outerShdw blurRad="38100" dist="38100" dir="2700000" algn="tl">
                    <a:srgbClr val="000000">
                      <a:alpha val="43137"/>
                    </a:srgbClr>
                  </a:outerShdw>
                </a:effectLst>
                <a:latin typeface="Maiandra GD" pitchFamily="34" charset="0"/>
              </a:rPr>
              <a:t> 2) Must maintain traceability on material used – reference on </a:t>
            </a:r>
          </a:p>
          <a:p>
            <a:pPr marL="457200" lvl="1" indent="0">
              <a:buNone/>
            </a:pPr>
            <a:r>
              <a:rPr lang="en-US" sz="2000" dirty="0">
                <a:solidFill>
                  <a:srgbClr val="FFFF00"/>
                </a:solidFill>
                <a:effectLst>
                  <a:outerShdw blurRad="38100" dist="38100" dir="2700000" algn="tl">
                    <a:srgbClr val="000000">
                      <a:alpha val="43137"/>
                    </a:srgbClr>
                  </a:outerShdw>
                </a:effectLst>
                <a:latin typeface="Maiandra GD" pitchFamily="34" charset="0"/>
              </a:rPr>
              <a:t>      router. Also reference Riverhawk PO on router.</a:t>
            </a:r>
          </a:p>
          <a:p>
            <a:pPr marL="457200" lvl="1" indent="0">
              <a:buNone/>
            </a:pPr>
            <a:r>
              <a:rPr lang="en-US" sz="2000" dirty="0">
                <a:solidFill>
                  <a:srgbClr val="FFFF00"/>
                </a:solidFill>
                <a:effectLst>
                  <a:outerShdw blurRad="38100" dist="38100" dir="2700000" algn="tl">
                    <a:srgbClr val="000000">
                      <a:alpha val="43137"/>
                    </a:srgbClr>
                  </a:outerShdw>
                </a:effectLst>
                <a:latin typeface="Maiandra GD" pitchFamily="34" charset="0"/>
              </a:rPr>
              <a:t> 3) Must inspect product with calibrated instruments.</a:t>
            </a:r>
          </a:p>
          <a:p>
            <a:pPr marL="463550" lvl="1" indent="-6350">
              <a:buNone/>
            </a:pPr>
            <a:r>
              <a:rPr lang="en-US" sz="2000" dirty="0">
                <a:solidFill>
                  <a:srgbClr val="FFFF00"/>
                </a:solidFill>
                <a:effectLst>
                  <a:outerShdw blurRad="38100" dist="38100" dir="2700000" algn="tl">
                    <a:srgbClr val="000000">
                      <a:alpha val="43137"/>
                    </a:srgbClr>
                  </a:outerShdw>
                </a:effectLst>
                <a:latin typeface="Maiandra GD" pitchFamily="34" charset="0"/>
              </a:rPr>
              <a:t> </a:t>
            </a: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pPr>
              <a:buNone/>
            </a:pPr>
            <a:r>
              <a:rPr lang="en-US" sz="3600" dirty="0">
                <a:solidFill>
                  <a:srgbClr val="FFFF00"/>
                </a:solidFill>
                <a:effectLst>
                  <a:outerShdw blurRad="38100" dist="38100" dir="2700000" algn="tl">
                    <a:srgbClr val="000000">
                      <a:alpha val="43137"/>
                    </a:srgbClr>
                  </a:outerShdw>
                </a:effectLst>
                <a:latin typeface="Maiandra GD" pitchFamily="34" charset="0"/>
              </a:rPr>
              <a:t>Expectations:</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When products are rejected at </a:t>
            </a:r>
            <a:r>
              <a:rPr lang="en-US" sz="2000" dirty="0" err="1">
                <a:solidFill>
                  <a:srgbClr val="FFFF00"/>
                </a:solidFill>
                <a:effectLst>
                  <a:outerShdw blurRad="38100" dist="38100" dir="2700000" algn="tl">
                    <a:srgbClr val="000000">
                      <a:alpha val="43137"/>
                    </a:srgbClr>
                  </a:outerShdw>
                </a:effectLst>
                <a:latin typeface="Maiandra GD" pitchFamily="34" charset="0"/>
              </a:rPr>
              <a:t>Riverhawk</a:t>
            </a:r>
            <a:r>
              <a:rPr lang="en-US" sz="2000" dirty="0">
                <a:solidFill>
                  <a:srgbClr val="FFFF00"/>
                </a:solidFill>
                <a:effectLst>
                  <a:outerShdw blurRad="38100" dist="38100" dir="2700000" algn="tl">
                    <a:srgbClr val="000000">
                      <a:alpha val="43137"/>
                    </a:srgbClr>
                  </a:outerShdw>
                </a:effectLst>
                <a:latin typeface="Maiandra GD" pitchFamily="34" charset="0"/>
              </a:rPr>
              <a:t>, an MRR will be written and appropriate disposition and cause &amp; corrective actions are required with specific requested completion dates. </a:t>
            </a:r>
          </a:p>
          <a:p>
            <a:pPr marL="863600" lvl="2" indent="-6350"/>
            <a:r>
              <a:rPr lang="en-US" sz="1600" dirty="0">
                <a:solidFill>
                  <a:srgbClr val="FFFF00"/>
                </a:solidFill>
                <a:effectLst>
                  <a:outerShdw blurRad="38100" dist="38100" dir="2700000" algn="tl">
                    <a:srgbClr val="000000">
                      <a:alpha val="43137"/>
                    </a:srgbClr>
                  </a:outerShdw>
                </a:effectLst>
                <a:latin typeface="Maiandra GD" pitchFamily="34" charset="0"/>
              </a:rPr>
              <a:t>Ref: </a:t>
            </a:r>
            <a:r>
              <a:rPr lang="en-US" sz="1600" dirty="0" err="1">
                <a:solidFill>
                  <a:srgbClr val="FFFF00"/>
                </a:solidFill>
                <a:effectLst>
                  <a:outerShdw blurRad="38100" dist="38100" dir="2700000" algn="tl">
                    <a:srgbClr val="000000">
                      <a:alpha val="43137"/>
                    </a:srgbClr>
                  </a:outerShdw>
                </a:effectLst>
                <a:latin typeface="Maiandra GD" pitchFamily="34" charset="0"/>
              </a:rPr>
              <a:t>PowerPoints</a:t>
            </a:r>
            <a:r>
              <a:rPr lang="en-US" sz="1600" dirty="0">
                <a:solidFill>
                  <a:srgbClr val="FFFF00"/>
                </a:solidFill>
                <a:effectLst>
                  <a:outerShdw blurRad="38100" dist="38100" dir="2700000" algn="tl">
                    <a:srgbClr val="000000">
                      <a:alpha val="43137"/>
                    </a:srgbClr>
                  </a:outerShdw>
                </a:effectLst>
                <a:latin typeface="Maiandra GD" pitchFamily="34" charset="0"/>
              </a:rPr>
              <a:t> - Determining Root Cause &amp; Supplier Corrective Action</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A key measurement at </a:t>
            </a:r>
            <a:r>
              <a:rPr lang="en-US" sz="2000" dirty="0" err="1">
                <a:solidFill>
                  <a:srgbClr val="FFFF00"/>
                </a:solidFill>
                <a:effectLst>
                  <a:outerShdw blurRad="38100" dist="38100" dir="2700000" algn="tl">
                    <a:srgbClr val="000000">
                      <a:alpha val="43137"/>
                    </a:srgbClr>
                  </a:outerShdw>
                </a:effectLst>
                <a:latin typeface="Maiandra GD" pitchFamily="34" charset="0"/>
              </a:rPr>
              <a:t>Riverhawk</a:t>
            </a:r>
            <a:r>
              <a:rPr lang="en-US" sz="2000" dirty="0">
                <a:solidFill>
                  <a:srgbClr val="FFFF00"/>
                </a:solidFill>
                <a:effectLst>
                  <a:outerShdw blurRad="38100" dist="38100" dir="2700000" algn="tl">
                    <a:srgbClr val="000000">
                      <a:alpha val="43137"/>
                    </a:srgbClr>
                  </a:outerShdw>
                </a:effectLst>
                <a:latin typeface="Maiandra GD" pitchFamily="34" charset="0"/>
              </a:rPr>
              <a:t> is our responsiveness to our customers as well as our suppliers.  As one of our key measurements it is important for our supplier to share this value and always strive to meet request dates. If more time is need then contact your </a:t>
            </a:r>
            <a:r>
              <a:rPr lang="en-US" sz="2000" dirty="0" err="1">
                <a:solidFill>
                  <a:srgbClr val="FFFF00"/>
                </a:solidFill>
                <a:effectLst>
                  <a:outerShdw blurRad="38100" dist="38100" dir="2700000" algn="tl">
                    <a:srgbClr val="000000">
                      <a:alpha val="43137"/>
                    </a:srgbClr>
                  </a:outerShdw>
                </a:effectLst>
                <a:latin typeface="Maiandra GD" pitchFamily="34" charset="0"/>
              </a:rPr>
              <a:t>Riverhawk</a:t>
            </a:r>
            <a:r>
              <a:rPr lang="en-US" sz="2000" dirty="0">
                <a:solidFill>
                  <a:srgbClr val="FFFF00"/>
                </a:solidFill>
                <a:effectLst>
                  <a:outerShdw blurRad="38100" dist="38100" dir="2700000" algn="tl">
                    <a:srgbClr val="000000">
                      <a:alpha val="43137"/>
                    </a:srgbClr>
                  </a:outerShdw>
                </a:effectLst>
                <a:latin typeface="Maiandra GD" pitchFamily="34" charset="0"/>
              </a:rPr>
              <a:t> Buyer for an extension. </a:t>
            </a: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pPr>
              <a:buNone/>
            </a:pPr>
            <a:r>
              <a:rPr lang="en-US" sz="3600" dirty="0">
                <a:solidFill>
                  <a:srgbClr val="FFFF00"/>
                </a:solidFill>
                <a:effectLst>
                  <a:outerShdw blurRad="38100" dist="38100" dir="2700000" algn="tl">
                    <a:srgbClr val="000000">
                      <a:alpha val="43137"/>
                    </a:srgbClr>
                  </a:outerShdw>
                </a:effectLst>
                <a:latin typeface="Maiandra GD" pitchFamily="34" charset="0"/>
              </a:rPr>
              <a:t>Questions:</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a:t>
            </a:r>
            <a:r>
              <a:rPr lang="en-US" dirty="0">
                <a:solidFill>
                  <a:srgbClr val="FFFF00"/>
                </a:solidFill>
                <a:effectLst>
                  <a:outerShdw blurRad="38100" dist="38100" dir="2700000" algn="tl">
                    <a:srgbClr val="000000">
                      <a:alpha val="43137"/>
                    </a:srgbClr>
                  </a:outerShdw>
                </a:effectLst>
                <a:latin typeface="Maiandra GD" pitchFamily="34" charset="0"/>
              </a:rPr>
              <a:t>We encourage you to contact your </a:t>
            </a:r>
            <a:r>
              <a:rPr lang="en-US" dirty="0" err="1">
                <a:solidFill>
                  <a:srgbClr val="FFFF00"/>
                </a:solidFill>
                <a:effectLst>
                  <a:outerShdw blurRad="38100" dist="38100" dir="2700000" algn="tl">
                    <a:srgbClr val="000000">
                      <a:alpha val="43137"/>
                    </a:srgbClr>
                  </a:outerShdw>
                </a:effectLst>
                <a:latin typeface="Maiandra GD" pitchFamily="34" charset="0"/>
              </a:rPr>
              <a:t>Riverhawk</a:t>
            </a:r>
            <a:r>
              <a:rPr lang="en-US" dirty="0">
                <a:solidFill>
                  <a:srgbClr val="FFFF00"/>
                </a:solidFill>
                <a:effectLst>
                  <a:outerShdw blurRad="38100" dist="38100" dir="2700000" algn="tl">
                    <a:srgbClr val="000000">
                      <a:alpha val="43137"/>
                    </a:srgbClr>
                  </a:outerShdw>
                </a:effectLst>
                <a:latin typeface="Maiandra GD" pitchFamily="34" charset="0"/>
              </a:rPr>
              <a:t> Buyer with questions as soon as they arise. This communication will help us both ensure a high level of quality as well as on-time delivery of product.</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r>
              <a:rPr lang="en-US" sz="2000" dirty="0">
                <a:solidFill>
                  <a:srgbClr val="FFFF00"/>
                </a:solidFill>
                <a:effectLst>
                  <a:outerShdw blurRad="38100" dist="38100" dir="2700000" algn="tl">
                    <a:srgbClr val="000000">
                      <a:alpha val="43137"/>
                    </a:srgbClr>
                  </a:outerShdw>
                </a:effectLst>
                <a:latin typeface="Maiandra GD" pitchFamily="34" charset="0"/>
              </a:rPr>
              <a:t> </a:t>
            </a: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pPr>
              <a:buNone/>
            </a:pPr>
            <a:r>
              <a:rPr lang="en-US" sz="3600" dirty="0">
                <a:solidFill>
                  <a:srgbClr val="FFFF00"/>
                </a:solidFill>
                <a:effectLst>
                  <a:outerShdw blurRad="38100" dist="38100" dir="2700000" algn="tl">
                    <a:srgbClr val="000000">
                      <a:alpha val="43137"/>
                    </a:srgbClr>
                  </a:outerShdw>
                </a:effectLst>
                <a:latin typeface="Maiandra GD" pitchFamily="34" charset="0"/>
              </a:rPr>
              <a:t>Supplier Training:</a:t>
            </a:r>
          </a:p>
          <a:p>
            <a:pPr marL="463550" lvl="1" indent="-6350">
              <a:buNone/>
            </a:pPr>
            <a:r>
              <a:rPr lang="en-US" sz="2000" dirty="0">
                <a:solidFill>
                  <a:srgbClr val="FFFF00"/>
                </a:solidFill>
                <a:effectLst>
                  <a:outerShdw blurRad="38100" dist="38100" dir="2700000" algn="tl">
                    <a:srgbClr val="000000">
                      <a:alpha val="43137"/>
                    </a:srgbClr>
                  </a:outerShdw>
                </a:effectLst>
                <a:latin typeface="Maiandra GD" pitchFamily="34" charset="0"/>
              </a:rPr>
              <a:t> </a:t>
            </a: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a:t>
            </a:r>
            <a:r>
              <a:rPr lang="en-US" sz="2400" dirty="0">
                <a:solidFill>
                  <a:srgbClr val="FFFF00"/>
                </a:solidFill>
                <a:effectLst>
                  <a:outerShdw blurRad="38100" dist="38100" dir="2700000" algn="tl">
                    <a:srgbClr val="000000">
                      <a:alpha val="43137"/>
                    </a:srgbClr>
                  </a:outerShdw>
                </a:effectLst>
                <a:latin typeface="Maiandra GD" pitchFamily="34" charset="0"/>
              </a:rPr>
              <a:t>We hope that this training document has been helpful with your basic understanding of </a:t>
            </a:r>
            <a:r>
              <a:rPr lang="en-US" sz="2400" dirty="0" err="1">
                <a:solidFill>
                  <a:srgbClr val="FFFF00"/>
                </a:solidFill>
                <a:effectLst>
                  <a:outerShdw blurRad="38100" dist="38100" dir="2700000" algn="tl">
                    <a:srgbClr val="000000">
                      <a:alpha val="43137"/>
                    </a:srgbClr>
                  </a:outerShdw>
                </a:effectLst>
                <a:latin typeface="Maiandra GD" pitchFamily="34" charset="0"/>
              </a:rPr>
              <a:t>Riverhawk</a:t>
            </a:r>
            <a:r>
              <a:rPr lang="en-US" sz="2400" dirty="0">
                <a:solidFill>
                  <a:srgbClr val="FFFF00"/>
                </a:solidFill>
                <a:effectLst>
                  <a:outerShdw blurRad="38100" dist="38100" dir="2700000" algn="tl">
                    <a:srgbClr val="000000">
                      <a:alpha val="43137"/>
                    </a:srgbClr>
                  </a:outerShdw>
                </a:effectLst>
                <a:latin typeface="Maiandra GD" pitchFamily="34" charset="0"/>
              </a:rPr>
              <a:t> systems and expectations as we strive for continued success for ourselves as well as our suppliers.</a:t>
            </a: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r>
              <a:rPr lang="en-US" sz="2400" dirty="0">
                <a:solidFill>
                  <a:srgbClr val="FFFF00"/>
                </a:solidFill>
                <a:effectLst>
                  <a:outerShdw blurRad="38100" dist="38100" dir="2700000" algn="tl">
                    <a:srgbClr val="000000">
                      <a:alpha val="43137"/>
                    </a:srgbClr>
                  </a:outerShdw>
                </a:effectLst>
                <a:latin typeface="Maiandra GD" pitchFamily="34" charset="0"/>
              </a:rPr>
              <a:t>Thank you for being one of our valued suppliers</a:t>
            </a: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r>
              <a:rPr lang="en-US" sz="4400" dirty="0">
                <a:solidFill>
                  <a:srgbClr val="FFFF00"/>
                </a:solidFill>
                <a:effectLst>
                  <a:outerShdw blurRad="38100" dist="38100" dir="2700000" algn="tl">
                    <a:srgbClr val="000000">
                      <a:alpha val="43137"/>
                    </a:srgbClr>
                  </a:outerShdw>
                </a:effectLst>
                <a:latin typeface="Maiandra GD" pitchFamily="34" charset="0"/>
              </a:rPr>
              <a:t>Doing Business with Us</a:t>
            </a:r>
          </a:p>
          <a:p>
            <a:pPr marL="457200" lvl="1" indent="0">
              <a:buNone/>
            </a:pPr>
            <a:r>
              <a:rPr lang="en-US" dirty="0">
                <a:solidFill>
                  <a:srgbClr val="FFFF00"/>
                </a:solidFill>
                <a:effectLst>
                  <a:outerShdw blurRad="38100" dist="38100" dir="2700000" algn="tl">
                    <a:srgbClr val="000000">
                      <a:alpha val="43137"/>
                    </a:srgbClr>
                  </a:outerShdw>
                </a:effectLst>
                <a:latin typeface="Maiandra GD" pitchFamily="34" charset="0"/>
              </a:rPr>
              <a:t>We have developed this training document in order to better communicate with our suppliers and to avoid problems as we strive for continuous improvement. It is intended to explain our basic systems and expectations.</a:t>
            </a:r>
          </a:p>
          <a:p>
            <a:pPr marL="457200" lvl="1" indent="0">
              <a:buNone/>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457200" lvl="1" indent="0">
              <a:buNone/>
            </a:pPr>
            <a:r>
              <a:rPr lang="en-US" sz="2400" dirty="0">
                <a:solidFill>
                  <a:srgbClr val="FFFF00"/>
                </a:solidFill>
                <a:effectLst>
                  <a:outerShdw blurRad="38100" dist="38100" dir="2700000" algn="tl">
                    <a:srgbClr val="000000">
                      <a:alpha val="43137"/>
                    </a:srgbClr>
                  </a:outerShdw>
                </a:effectLst>
                <a:latin typeface="Maiandra GD" pitchFamily="34" charset="0"/>
              </a:rPr>
              <a:t>This document is for reference only and does not supersede official </a:t>
            </a:r>
            <a:r>
              <a:rPr lang="en-US" sz="2400" dirty="0" err="1">
                <a:solidFill>
                  <a:srgbClr val="FFFF00"/>
                </a:solidFill>
                <a:effectLst>
                  <a:outerShdw blurRad="38100" dist="38100" dir="2700000" algn="tl">
                    <a:srgbClr val="000000">
                      <a:alpha val="43137"/>
                    </a:srgbClr>
                  </a:outerShdw>
                </a:effectLst>
                <a:latin typeface="Maiandra GD" pitchFamily="34" charset="0"/>
              </a:rPr>
              <a:t>Riverhawk</a:t>
            </a:r>
            <a:r>
              <a:rPr lang="en-US" sz="2400" dirty="0">
                <a:solidFill>
                  <a:srgbClr val="FFFF00"/>
                </a:solidFill>
                <a:effectLst>
                  <a:outerShdw blurRad="38100" dist="38100" dir="2700000" algn="tl">
                    <a:srgbClr val="000000">
                      <a:alpha val="43137"/>
                    </a:srgbClr>
                  </a:outerShdw>
                </a:effectLst>
                <a:latin typeface="Maiandra GD" pitchFamily="34" charset="0"/>
              </a:rPr>
              <a:t> Company communication </a:t>
            </a: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fontScale="85000" lnSpcReduction="10000"/>
          </a:bodyPr>
          <a:lstStyle/>
          <a:p>
            <a:r>
              <a:rPr lang="en-US" sz="4400" dirty="0">
                <a:solidFill>
                  <a:srgbClr val="FFFF00"/>
                </a:solidFill>
                <a:effectLst>
                  <a:outerShdw blurRad="38100" dist="38100" dir="2700000" algn="tl">
                    <a:srgbClr val="000000">
                      <a:alpha val="43137"/>
                    </a:srgbClr>
                  </a:outerShdw>
                </a:effectLst>
                <a:latin typeface="Maiandra GD" pitchFamily="34" charset="0"/>
              </a:rPr>
              <a:t>About Riverhawk</a:t>
            </a:r>
          </a:p>
          <a:p>
            <a:r>
              <a:rPr lang="en-US" dirty="0">
                <a:solidFill>
                  <a:srgbClr val="FFFF00"/>
                </a:solidFill>
              </a:rPr>
              <a:t>Established in 1993</a:t>
            </a:r>
          </a:p>
          <a:p>
            <a:r>
              <a:rPr lang="en-US" dirty="0">
                <a:solidFill>
                  <a:srgbClr val="FFFF00"/>
                </a:solidFill>
              </a:rPr>
              <a:t>Located in New Hartford, NY  </a:t>
            </a:r>
          </a:p>
          <a:p>
            <a:r>
              <a:rPr lang="en-US" dirty="0" err="1">
                <a:solidFill>
                  <a:srgbClr val="FFFF00"/>
                </a:solidFill>
              </a:rPr>
              <a:t>Riverhawk</a:t>
            </a:r>
            <a:r>
              <a:rPr lang="en-US" dirty="0">
                <a:solidFill>
                  <a:srgbClr val="FFFF00"/>
                </a:solidFill>
              </a:rPr>
              <a:t> is a custom engineering design company.</a:t>
            </a:r>
          </a:p>
          <a:p>
            <a:r>
              <a:rPr lang="en-US" dirty="0">
                <a:solidFill>
                  <a:srgbClr val="FFFF00"/>
                </a:solidFill>
              </a:rPr>
              <a:t>We achieve this in one of two ways: </a:t>
            </a:r>
          </a:p>
          <a:p>
            <a:pPr lvl="1"/>
            <a:r>
              <a:rPr lang="en-US" dirty="0">
                <a:solidFill>
                  <a:srgbClr val="FFFF00"/>
                </a:solidFill>
              </a:rPr>
              <a:t>We can customize existing base products to specific customer applications.</a:t>
            </a:r>
          </a:p>
          <a:p>
            <a:pPr lvl="1"/>
            <a:r>
              <a:rPr lang="en-US" dirty="0">
                <a:solidFill>
                  <a:srgbClr val="FFFF00"/>
                </a:solidFill>
              </a:rPr>
              <a:t>We can create a new product solution for a specific customer need.</a:t>
            </a:r>
          </a:p>
          <a:p>
            <a:r>
              <a:rPr lang="en-US" dirty="0">
                <a:solidFill>
                  <a:srgbClr val="FFFF00"/>
                </a:solidFill>
              </a:rPr>
              <a:t>We have the ability to build most of what we design, but the designs that we cannot build ourselves can be readily built through our supply chain.</a:t>
            </a: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63234" t="22102" r="12598" b="1390"/>
          <a:stretch>
            <a:fillRect/>
          </a:stretch>
        </p:blipFill>
        <p:spPr bwMode="auto">
          <a:xfrm>
            <a:off x="192242" y="3876051"/>
            <a:ext cx="2175111" cy="218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931" y="3871114"/>
            <a:ext cx="1500771" cy="2192963"/>
          </a:xfrm>
          <a:prstGeom prst="rect">
            <a:avLst/>
          </a:prstGeom>
        </p:spPr>
      </p:pic>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0231" y="3871114"/>
            <a:ext cx="2078701" cy="219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8" descr="C:\Documents and Settings\Tim cain\Desktop\Dscn005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2493" y="1230554"/>
            <a:ext cx="2638704" cy="203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02367" y="1219201"/>
            <a:ext cx="2750126" cy="2049692"/>
          </a:xfrm>
          <a:prstGeom prst="rect">
            <a:avLst/>
          </a:prstGeom>
        </p:spPr>
      </p:pic>
      <p:pic>
        <p:nvPicPr>
          <p:cNvPr id="1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35525" y="5597737"/>
            <a:ext cx="2438966" cy="104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3" name="TextBox 2"/>
          <p:cNvSpPr txBox="1"/>
          <p:nvPr/>
        </p:nvSpPr>
        <p:spPr>
          <a:xfrm>
            <a:off x="3048000" y="3222655"/>
            <a:ext cx="3048000"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Bolt Tensioning Systems</a:t>
            </a:r>
            <a:endParaRPr lang="en-US" dirty="0"/>
          </a:p>
        </p:txBody>
      </p:sp>
      <p:sp>
        <p:nvSpPr>
          <p:cNvPr id="19" name="TextBox 18"/>
          <p:cNvSpPr txBox="1"/>
          <p:nvPr/>
        </p:nvSpPr>
        <p:spPr>
          <a:xfrm>
            <a:off x="28669" y="6118195"/>
            <a:ext cx="3048000"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Engineered Studs and Nuts</a:t>
            </a:r>
            <a:endParaRPr lang="en-US" dirty="0"/>
          </a:p>
        </p:txBody>
      </p:sp>
      <p:sp>
        <p:nvSpPr>
          <p:cNvPr id="20" name="TextBox 19"/>
          <p:cNvSpPr txBox="1"/>
          <p:nvPr/>
        </p:nvSpPr>
        <p:spPr>
          <a:xfrm>
            <a:off x="3128493" y="6118195"/>
            <a:ext cx="3048000"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Shaft End Technology</a:t>
            </a:r>
            <a:endParaRPr lang="en-US" dirty="0"/>
          </a:p>
        </p:txBody>
      </p:sp>
      <p:sp>
        <p:nvSpPr>
          <p:cNvPr id="21" name="TextBox 20"/>
          <p:cNvSpPr txBox="1"/>
          <p:nvPr/>
        </p:nvSpPr>
        <p:spPr>
          <a:xfrm>
            <a:off x="6227851" y="5088842"/>
            <a:ext cx="3048000" cy="646331"/>
          </a:xfrm>
          <a:prstGeom prst="rect">
            <a:avLst/>
          </a:prstGeom>
          <a:noFill/>
        </p:spPr>
        <p:txBody>
          <a:bodyPr wrap="square" rtlCol="0">
            <a:spAutoFit/>
          </a:bodyPr>
          <a:lstStyle/>
          <a:p>
            <a:pPr algn="ctr"/>
            <a:r>
              <a:rPr lang="en-US" dirty="0">
                <a:solidFill>
                  <a:srgbClr val="FFFF00"/>
                </a:solidFill>
                <a:effectLst>
                  <a:outerShdw blurRad="38100" dist="38100" dir="2700000" algn="tl">
                    <a:srgbClr val="000000">
                      <a:alpha val="43137"/>
                    </a:srgbClr>
                  </a:outerShdw>
                </a:effectLst>
                <a:latin typeface="Maiandra GD" pitchFamily="34" charset="0"/>
              </a:rPr>
              <a:t>Numerous Engineered Solutions</a:t>
            </a:r>
            <a:endParaRPr lang="en-US" dirty="0"/>
          </a:p>
        </p:txBody>
      </p:sp>
    </p:spTree>
    <p:extLst>
      <p:ext uri="{BB962C8B-B14F-4D97-AF65-F5344CB8AC3E}">
        <p14:creationId xmlns:p14="http://schemas.microsoft.com/office/powerpoint/2010/main" val="16860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161"/>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pic>
        <p:nvPicPr>
          <p:cNvPr id="11" name="Picture 1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2209800"/>
            <a:ext cx="2054999" cy="1872603"/>
          </a:xfrm>
          <a:prstGeom prst="rect">
            <a:avLst/>
          </a:prstGeom>
        </p:spPr>
      </p:pic>
      <p:pic>
        <p:nvPicPr>
          <p:cNvPr id="12" name="Picture 5" descr="TMS final - Todd's Edit - (Webs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209800"/>
            <a:ext cx="2808906" cy="187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3680" y="5165925"/>
            <a:ext cx="2136639" cy="1254910"/>
          </a:xfrm>
          <a:prstGeom prst="rect">
            <a:avLst/>
          </a:prstGeom>
        </p:spPr>
      </p:pic>
      <p:sp>
        <p:nvSpPr>
          <p:cNvPr id="15" name="TextBox 14"/>
          <p:cNvSpPr txBox="1"/>
          <p:nvPr/>
        </p:nvSpPr>
        <p:spPr>
          <a:xfrm>
            <a:off x="3619500" y="1694662"/>
            <a:ext cx="1905000"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Instrumentation</a:t>
            </a:r>
            <a:endParaRPr lang="en-US" dirty="0"/>
          </a:p>
        </p:txBody>
      </p:sp>
      <p:sp>
        <p:nvSpPr>
          <p:cNvPr id="16" name="TextBox 15"/>
          <p:cNvSpPr txBox="1"/>
          <p:nvPr/>
        </p:nvSpPr>
        <p:spPr>
          <a:xfrm>
            <a:off x="4069532" y="4544094"/>
            <a:ext cx="1309735" cy="369332"/>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latin typeface="Maiandra GD" pitchFamily="34" charset="0"/>
              </a:rPr>
              <a:t>Flex Pivots</a:t>
            </a:r>
            <a:endParaRPr lang="en-US" dirty="0"/>
          </a:p>
        </p:txBody>
      </p:sp>
    </p:spTree>
    <p:extLst>
      <p:ext uri="{BB962C8B-B14F-4D97-AF65-F5344CB8AC3E}">
        <p14:creationId xmlns:p14="http://schemas.microsoft.com/office/powerpoint/2010/main" val="195697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r>
              <a:rPr lang="en-US" sz="4400" dirty="0">
                <a:solidFill>
                  <a:srgbClr val="FFFF00"/>
                </a:solidFill>
                <a:effectLst>
                  <a:outerShdw blurRad="38100" dist="38100" dir="2700000" algn="tl">
                    <a:srgbClr val="000000">
                      <a:alpha val="43137"/>
                    </a:srgbClr>
                  </a:outerShdw>
                </a:effectLst>
                <a:latin typeface="Maiandra GD" pitchFamily="34" charset="0"/>
              </a:rPr>
              <a:t>Company Contacts:</a:t>
            </a:r>
          </a:p>
          <a:p>
            <a:pPr marL="0" indent="0">
              <a:buNone/>
            </a:pPr>
            <a:r>
              <a:rPr lang="en-US" sz="2800" dirty="0">
                <a:solidFill>
                  <a:srgbClr val="FFFF00"/>
                </a:solidFill>
                <a:effectLst>
                  <a:outerShdw blurRad="38100" dist="38100" dir="2700000" algn="tl">
                    <a:srgbClr val="000000">
                      <a:alpha val="43137"/>
                    </a:srgbClr>
                  </a:outerShdw>
                </a:effectLst>
                <a:latin typeface="Maiandra GD" pitchFamily="34" charset="0"/>
              </a:rPr>
              <a:t>Whenever possible all contact should go through your </a:t>
            </a:r>
            <a:r>
              <a:rPr lang="en-US" sz="2800" dirty="0" err="1">
                <a:solidFill>
                  <a:srgbClr val="FFFF00"/>
                </a:solidFill>
                <a:effectLst>
                  <a:outerShdw blurRad="38100" dist="38100" dir="2700000" algn="tl">
                    <a:srgbClr val="000000">
                      <a:alpha val="43137"/>
                    </a:srgbClr>
                  </a:outerShdw>
                </a:effectLst>
                <a:latin typeface="Maiandra GD" pitchFamily="34" charset="0"/>
              </a:rPr>
              <a:t>Riverhawk</a:t>
            </a:r>
            <a:r>
              <a:rPr lang="en-US" sz="2800" dirty="0">
                <a:solidFill>
                  <a:srgbClr val="FFFF00"/>
                </a:solidFill>
                <a:effectLst>
                  <a:outerShdw blurRad="38100" dist="38100" dir="2700000" algn="tl">
                    <a:srgbClr val="000000">
                      <a:alpha val="43137"/>
                    </a:srgbClr>
                  </a:outerShdw>
                </a:effectLst>
                <a:latin typeface="Maiandra GD" pitchFamily="34" charset="0"/>
              </a:rPr>
              <a:t> Buyer: 	315-768-4855</a:t>
            </a:r>
          </a:p>
          <a:p>
            <a:pPr marL="0" indent="0">
              <a:buNone/>
            </a:pPr>
            <a:endParaRPr lang="en-US" sz="2800" dirty="0">
              <a:solidFill>
                <a:srgbClr val="FFFF00"/>
              </a:solidFill>
              <a:effectLst>
                <a:outerShdw blurRad="38100" dist="38100" dir="2700000" algn="tl">
                  <a:srgbClr val="000000">
                    <a:alpha val="43137"/>
                  </a:srgbClr>
                </a:outerShdw>
              </a:effectLst>
              <a:latin typeface="Maiandra GD" pitchFamily="34" charset="0"/>
            </a:endParaRPr>
          </a:p>
          <a:p>
            <a:r>
              <a:rPr lang="en-US" sz="2400" b="1" dirty="0">
                <a:solidFill>
                  <a:srgbClr val="FFFF00"/>
                </a:solidFill>
                <a:effectLst>
                  <a:outerShdw blurRad="38100" dist="38100" dir="2700000" algn="tl">
                    <a:srgbClr val="000000">
                      <a:alpha val="43137"/>
                    </a:srgbClr>
                  </a:outerShdw>
                </a:effectLst>
                <a:latin typeface="Maiandra GD" pitchFamily="34" charset="0"/>
              </a:rPr>
              <a:t>Theron Colucci – Purchasing </a:t>
            </a:r>
            <a:r>
              <a:rPr lang="en-US" sz="2400" b="1" dirty="0" err="1">
                <a:solidFill>
                  <a:srgbClr val="FFFF00"/>
                </a:solidFill>
                <a:effectLst>
                  <a:outerShdw blurRad="38100" dist="38100" dir="2700000" algn="tl">
                    <a:srgbClr val="000000">
                      <a:alpha val="43137"/>
                    </a:srgbClr>
                  </a:outerShdw>
                </a:effectLst>
                <a:latin typeface="Maiandra GD" pitchFamily="34" charset="0"/>
              </a:rPr>
              <a:t>Mgr</a:t>
            </a:r>
            <a:r>
              <a:rPr lang="en-US" sz="2400" b="1" dirty="0">
                <a:solidFill>
                  <a:srgbClr val="FFFF00"/>
                </a:solidFill>
                <a:effectLst>
                  <a:outerShdw blurRad="38100" dist="38100" dir="2700000" algn="tl">
                    <a:srgbClr val="000000">
                      <a:alpha val="43137"/>
                    </a:srgbClr>
                  </a:outerShdw>
                </a:effectLst>
                <a:latin typeface="Maiandra GD" pitchFamily="34" charset="0"/>
              </a:rPr>
              <a:t> – Ext. 131</a:t>
            </a:r>
          </a:p>
          <a:p>
            <a:r>
              <a:rPr lang="en-US" sz="2400" b="1" dirty="0">
                <a:solidFill>
                  <a:srgbClr val="FFFF00"/>
                </a:solidFill>
                <a:effectLst>
                  <a:outerShdw blurRad="38100" dist="38100" dir="2700000" algn="tl">
                    <a:srgbClr val="000000">
                      <a:alpha val="43137"/>
                    </a:srgbClr>
                  </a:outerShdw>
                </a:effectLst>
                <a:latin typeface="Maiandra GD" pitchFamily="34" charset="0"/>
              </a:rPr>
              <a:t>Tom Moore – Senior Buyer/Planner – Ext. 114</a:t>
            </a:r>
          </a:p>
          <a:p>
            <a:r>
              <a:rPr lang="en-US" sz="2400" b="1" dirty="0">
                <a:solidFill>
                  <a:srgbClr val="FFFF00"/>
                </a:solidFill>
                <a:effectLst>
                  <a:outerShdw blurRad="38100" dist="38100" dir="2700000" algn="tl">
                    <a:srgbClr val="000000">
                      <a:alpha val="43137"/>
                    </a:srgbClr>
                  </a:outerShdw>
                </a:effectLst>
                <a:latin typeface="Maiandra GD" pitchFamily="34" charset="0"/>
              </a:rPr>
              <a:t>Pat Potaczala – Buyer/Planner – Ext. 107</a:t>
            </a:r>
          </a:p>
          <a:p>
            <a:r>
              <a:rPr lang="en-US" sz="2400" b="1" dirty="0">
                <a:solidFill>
                  <a:srgbClr val="FFFF00"/>
                </a:solidFill>
                <a:effectLst>
                  <a:outerShdw blurRad="38100" dist="38100" dir="2700000" algn="tl">
                    <a:srgbClr val="000000">
                      <a:alpha val="43137"/>
                    </a:srgbClr>
                  </a:outerShdw>
                </a:effectLst>
                <a:latin typeface="Maiandra GD" pitchFamily="34" charset="0"/>
              </a:rPr>
              <a:t>Patti Calabrese – Buyer/Planner – Ext. 116</a:t>
            </a:r>
          </a:p>
          <a:p>
            <a:pPr marL="0" indent="0">
              <a:buNone/>
            </a:pPr>
            <a:endParaRPr lang="en-US" sz="2400" b="1" dirty="0">
              <a:solidFill>
                <a:srgbClr val="FFFF00"/>
              </a:solidFill>
              <a:effectLst>
                <a:outerShdw blurRad="38100" dist="38100" dir="2700000" algn="tl">
                  <a:srgbClr val="000000">
                    <a:alpha val="43137"/>
                  </a:srgbClr>
                </a:outerShdw>
              </a:effectLst>
              <a:latin typeface="Maiandra GD" pitchFamily="34" charset="0"/>
            </a:endParaRPr>
          </a:p>
          <a:p>
            <a:pPr>
              <a:buNone/>
            </a:pPr>
            <a:r>
              <a:rPr lang="en-US" sz="2200" b="1" dirty="0">
                <a:solidFill>
                  <a:srgbClr val="FFFF00"/>
                </a:solidFill>
                <a:effectLst>
                  <a:outerShdw blurRad="38100" dist="38100" dir="2700000" algn="tl">
                    <a:srgbClr val="000000">
                      <a:alpha val="43137"/>
                    </a:srgbClr>
                  </a:outerShdw>
                </a:effectLst>
                <a:latin typeface="Maiandra GD" pitchFamily="34" charset="0"/>
              </a:rPr>
              <a:t>Your </a:t>
            </a:r>
            <a:r>
              <a:rPr lang="en-US" sz="2200" b="1" dirty="0" err="1">
                <a:solidFill>
                  <a:srgbClr val="FFFF00"/>
                </a:solidFill>
                <a:effectLst>
                  <a:outerShdw blurRad="38100" dist="38100" dir="2700000" algn="tl">
                    <a:srgbClr val="000000">
                      <a:alpha val="43137"/>
                    </a:srgbClr>
                  </a:outerShdw>
                </a:effectLst>
                <a:latin typeface="Maiandra GD" pitchFamily="34" charset="0"/>
              </a:rPr>
              <a:t>Riverhawk</a:t>
            </a:r>
            <a:r>
              <a:rPr lang="en-US" sz="2200" b="1" dirty="0">
                <a:solidFill>
                  <a:srgbClr val="FFFF00"/>
                </a:solidFill>
                <a:effectLst>
                  <a:outerShdw blurRad="38100" dist="38100" dir="2700000" algn="tl">
                    <a:srgbClr val="000000">
                      <a:alpha val="43137"/>
                    </a:srgbClr>
                  </a:outerShdw>
                </a:effectLst>
                <a:latin typeface="Maiandra GD" pitchFamily="34" charset="0"/>
              </a:rPr>
              <a:t> Buyer must be copied on all communications</a:t>
            </a:r>
          </a:p>
          <a:p>
            <a:pPr lvl="1">
              <a:buNone/>
            </a:pPr>
            <a:endParaRPr lang="en-US"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r>
              <a:rPr lang="en-US" sz="4400" dirty="0">
                <a:solidFill>
                  <a:srgbClr val="FFFF00"/>
                </a:solidFill>
                <a:effectLst>
                  <a:outerShdw blurRad="38100" dist="38100" dir="2700000" algn="tl">
                    <a:srgbClr val="000000">
                      <a:alpha val="43137"/>
                    </a:srgbClr>
                  </a:outerShdw>
                </a:effectLst>
                <a:latin typeface="Maiandra GD" pitchFamily="34" charset="0"/>
              </a:rPr>
              <a:t>Company Contacts:</a:t>
            </a:r>
          </a:p>
          <a:p>
            <a:pPr marL="0" indent="0">
              <a:buNone/>
            </a:pPr>
            <a:r>
              <a:rPr lang="en-US" sz="2800" dirty="0">
                <a:solidFill>
                  <a:srgbClr val="FFFF00"/>
                </a:solidFill>
                <a:effectLst>
                  <a:outerShdw blurRad="38100" dist="38100" dir="2700000" algn="tl">
                    <a:srgbClr val="000000">
                      <a:alpha val="43137"/>
                    </a:srgbClr>
                  </a:outerShdw>
                </a:effectLst>
                <a:latin typeface="Maiandra GD" pitchFamily="34" charset="0"/>
              </a:rPr>
              <a:t>Quality questions can be directed to the following when your Buyer is not readily available:</a:t>
            </a:r>
          </a:p>
          <a:p>
            <a:pPr marL="0" indent="0">
              <a:buNone/>
            </a:pPr>
            <a:endParaRPr lang="en-US" sz="2800" dirty="0">
              <a:solidFill>
                <a:srgbClr val="FFFF00"/>
              </a:solidFill>
              <a:effectLst>
                <a:outerShdw blurRad="38100" dist="38100" dir="2700000" algn="tl">
                  <a:srgbClr val="000000">
                    <a:alpha val="43137"/>
                  </a:srgbClr>
                </a:outerShdw>
              </a:effectLst>
              <a:latin typeface="Maiandra GD" pitchFamily="34" charset="0"/>
            </a:endParaRPr>
          </a:p>
          <a:p>
            <a:r>
              <a:rPr lang="en-US" sz="2400" b="1" dirty="0" smtClean="0">
                <a:solidFill>
                  <a:srgbClr val="FFFF00"/>
                </a:solidFill>
                <a:effectLst>
                  <a:outerShdw blurRad="38100" dist="38100" dir="2700000" algn="tl">
                    <a:srgbClr val="000000">
                      <a:alpha val="43137"/>
                    </a:srgbClr>
                  </a:outerShdw>
                </a:effectLst>
                <a:latin typeface="Maiandra GD" pitchFamily="34" charset="0"/>
              </a:rPr>
              <a:t>Jeff Rhymestine </a:t>
            </a:r>
            <a:r>
              <a:rPr lang="en-US" sz="2400" b="1" dirty="0">
                <a:solidFill>
                  <a:srgbClr val="FFFF00"/>
                </a:solidFill>
                <a:effectLst>
                  <a:outerShdw blurRad="38100" dist="38100" dir="2700000" algn="tl">
                    <a:srgbClr val="000000">
                      <a:alpha val="43137"/>
                    </a:srgbClr>
                  </a:outerShdw>
                </a:effectLst>
                <a:latin typeface="Maiandra GD" pitchFamily="34" charset="0"/>
              </a:rPr>
              <a:t>–Quality </a:t>
            </a:r>
            <a:r>
              <a:rPr lang="en-US" sz="2400" b="1" dirty="0" smtClean="0">
                <a:solidFill>
                  <a:srgbClr val="FFFF00"/>
                </a:solidFill>
                <a:effectLst>
                  <a:outerShdw blurRad="38100" dist="38100" dir="2700000" algn="tl">
                    <a:srgbClr val="000000">
                      <a:alpha val="43137"/>
                    </a:srgbClr>
                  </a:outerShdw>
                </a:effectLst>
                <a:latin typeface="Maiandra GD" pitchFamily="34" charset="0"/>
              </a:rPr>
              <a:t>Manager </a:t>
            </a:r>
            <a:r>
              <a:rPr lang="en-US" sz="2400" b="1" dirty="0">
                <a:solidFill>
                  <a:srgbClr val="FFFF00"/>
                </a:solidFill>
                <a:effectLst>
                  <a:outerShdw blurRad="38100" dist="38100" dir="2700000" algn="tl">
                    <a:srgbClr val="000000">
                      <a:alpha val="43137"/>
                    </a:srgbClr>
                  </a:outerShdw>
                </a:effectLst>
                <a:latin typeface="Maiandra GD" pitchFamily="34" charset="0"/>
              </a:rPr>
              <a:t>– Ext. </a:t>
            </a:r>
            <a:r>
              <a:rPr lang="en-US" sz="2400" b="1" dirty="0" smtClean="0">
                <a:solidFill>
                  <a:srgbClr val="FFFF00"/>
                </a:solidFill>
                <a:effectLst>
                  <a:outerShdw blurRad="38100" dist="38100" dir="2700000" algn="tl">
                    <a:srgbClr val="000000">
                      <a:alpha val="43137"/>
                    </a:srgbClr>
                  </a:outerShdw>
                </a:effectLst>
                <a:latin typeface="Maiandra GD" pitchFamily="34" charset="0"/>
              </a:rPr>
              <a:t>150</a:t>
            </a:r>
            <a:endParaRPr lang="en-US" sz="2400" b="1" dirty="0">
              <a:solidFill>
                <a:srgbClr val="FFFF00"/>
              </a:solidFill>
              <a:effectLst>
                <a:outerShdw blurRad="38100" dist="38100" dir="2700000" algn="tl">
                  <a:srgbClr val="000000">
                    <a:alpha val="43137"/>
                  </a:srgbClr>
                </a:outerShdw>
              </a:effectLst>
              <a:latin typeface="Maiandra GD" pitchFamily="34" charset="0"/>
            </a:endParaRPr>
          </a:p>
          <a:p>
            <a:endParaRPr lang="en-US" sz="2400" b="1" dirty="0">
              <a:solidFill>
                <a:srgbClr val="FFFF00"/>
              </a:solidFill>
              <a:effectLst>
                <a:outerShdw blurRad="38100" dist="38100" dir="2700000" algn="tl">
                  <a:srgbClr val="000000">
                    <a:alpha val="43137"/>
                  </a:srgbClr>
                </a:outerShdw>
              </a:effectLst>
              <a:latin typeface="Maiandra GD" pitchFamily="34" charset="0"/>
            </a:endParaRPr>
          </a:p>
          <a:p>
            <a:pPr marL="457200" lvl="1" indent="0">
              <a:buNone/>
            </a:pPr>
            <a:r>
              <a:rPr lang="en-US" dirty="0">
                <a:solidFill>
                  <a:srgbClr val="FFFF00"/>
                </a:solidFill>
                <a:effectLst>
                  <a:outerShdw blurRad="38100" dist="38100" dir="2700000" algn="tl">
                    <a:srgbClr val="000000">
                      <a:alpha val="43137"/>
                    </a:srgbClr>
                  </a:outerShdw>
                </a:effectLst>
                <a:latin typeface="Maiandra GD" pitchFamily="34" charset="0"/>
              </a:rPr>
              <a:t>Please advise us of personnel changes in Quality management and Sales Contacts so we can update our records</a:t>
            </a: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r>
              <a:rPr lang="en-US" sz="4400" dirty="0">
                <a:solidFill>
                  <a:srgbClr val="FFFF00"/>
                </a:solidFill>
                <a:effectLst>
                  <a:outerShdw blurRad="38100" dist="38100" dir="2700000" algn="tl">
                    <a:srgbClr val="000000">
                      <a:alpha val="43137"/>
                    </a:srgbClr>
                  </a:outerShdw>
                </a:effectLst>
                <a:latin typeface="Maiandra GD" pitchFamily="34" charset="0"/>
              </a:rPr>
              <a:t>Website – www.riverhawk.com</a:t>
            </a:r>
          </a:p>
          <a:p>
            <a:pPr marL="0" indent="0">
              <a:buNone/>
            </a:pPr>
            <a:r>
              <a:rPr lang="en-US" sz="2800" dirty="0">
                <a:solidFill>
                  <a:srgbClr val="FFFF00"/>
                </a:solidFill>
                <a:effectLst>
                  <a:outerShdw blurRad="38100" dist="38100" dir="2700000" algn="tl">
                    <a:srgbClr val="000000">
                      <a:alpha val="43137"/>
                    </a:srgbClr>
                  </a:outerShdw>
                </a:effectLst>
                <a:latin typeface="Maiandra GD" pitchFamily="34" charset="0"/>
              </a:rPr>
              <a:t>Documents are accessible on the Supplier Portal:</a:t>
            </a:r>
          </a:p>
          <a:p>
            <a:r>
              <a:rPr lang="en-US" sz="2600" dirty="0">
                <a:solidFill>
                  <a:srgbClr val="FFFF00"/>
                </a:solidFill>
                <a:effectLst>
                  <a:outerShdw blurRad="38100" dist="38100" dir="2700000" algn="tl">
                    <a:srgbClr val="000000">
                      <a:alpha val="43137"/>
                    </a:srgbClr>
                  </a:outerShdw>
                </a:effectLst>
                <a:latin typeface="Maiandra GD" pitchFamily="34" charset="0"/>
              </a:rPr>
              <a:t>QP19.0 – Supplier Quality Assurance Requirements</a:t>
            </a:r>
          </a:p>
          <a:p>
            <a:pPr lvl="1"/>
            <a:r>
              <a:rPr lang="en-US" sz="2200" dirty="0">
                <a:solidFill>
                  <a:srgbClr val="FFFF00"/>
                </a:solidFill>
                <a:effectLst>
                  <a:outerShdw blurRad="38100" dist="38100" dir="2700000" algn="tl">
                    <a:srgbClr val="000000">
                      <a:alpha val="43137"/>
                    </a:srgbClr>
                  </a:outerShdw>
                </a:effectLst>
                <a:latin typeface="Maiandra GD" pitchFamily="34" charset="0"/>
              </a:rPr>
              <a:t>as referenced on your Purchase Order</a:t>
            </a:r>
          </a:p>
          <a:p>
            <a:r>
              <a:rPr lang="en-US" sz="2600" dirty="0">
                <a:solidFill>
                  <a:srgbClr val="FFFF00"/>
                </a:solidFill>
                <a:effectLst>
                  <a:outerShdw blurRad="38100" dist="38100" dir="2700000" algn="tl">
                    <a:srgbClr val="000000">
                      <a:alpha val="43137"/>
                    </a:srgbClr>
                  </a:outerShdw>
                </a:effectLst>
                <a:latin typeface="Maiandra GD" pitchFamily="34" charset="0"/>
              </a:rPr>
              <a:t>Riv-150 Supplier Request for MRB Action</a:t>
            </a:r>
          </a:p>
          <a:p>
            <a:r>
              <a:rPr lang="en-US" sz="2600" dirty="0">
                <a:solidFill>
                  <a:srgbClr val="FFFF00"/>
                </a:solidFill>
                <a:effectLst>
                  <a:outerShdw blurRad="38100" dist="38100" dir="2700000" algn="tl">
                    <a:srgbClr val="000000">
                      <a:alpha val="43137"/>
                    </a:srgbClr>
                  </a:outerShdw>
                </a:effectLst>
                <a:latin typeface="Maiandra GD" pitchFamily="34" charset="0"/>
              </a:rPr>
              <a:t>Riv-345 – Supplier Questionnaire (Distributors)</a:t>
            </a:r>
          </a:p>
          <a:p>
            <a:r>
              <a:rPr lang="en-US" sz="2600" dirty="0">
                <a:solidFill>
                  <a:srgbClr val="FFFF00"/>
                </a:solidFill>
                <a:effectLst>
                  <a:outerShdw blurRad="38100" dist="38100" dir="2700000" algn="tl">
                    <a:srgbClr val="000000">
                      <a:alpha val="43137"/>
                    </a:srgbClr>
                  </a:outerShdw>
                </a:effectLst>
                <a:latin typeface="Maiandra GD" pitchFamily="34" charset="0"/>
              </a:rPr>
              <a:t>Riv-513 – Supplier Questionnaire</a:t>
            </a:r>
          </a:p>
          <a:p>
            <a:r>
              <a:rPr lang="en-US" sz="2600" dirty="0">
                <a:solidFill>
                  <a:srgbClr val="FFFF00"/>
                </a:solidFill>
                <a:effectLst>
                  <a:outerShdw blurRad="38100" dist="38100" dir="2700000" algn="tl">
                    <a:srgbClr val="000000">
                      <a:alpha val="43137"/>
                    </a:srgbClr>
                  </a:outerShdw>
                </a:effectLst>
                <a:latin typeface="Maiandra GD" pitchFamily="34" charset="0"/>
              </a:rPr>
              <a:t>Riv-536 – Conflict Minerals Policy</a:t>
            </a:r>
          </a:p>
          <a:p>
            <a:r>
              <a:rPr lang="en-US" sz="2600" dirty="0">
                <a:solidFill>
                  <a:srgbClr val="FFFF00"/>
                </a:solidFill>
                <a:effectLst>
                  <a:outerShdw blurRad="38100" dist="38100" dir="2700000" algn="tl">
                    <a:srgbClr val="000000">
                      <a:alpha val="43137"/>
                    </a:srgbClr>
                  </a:outerShdw>
                </a:effectLst>
                <a:latin typeface="Maiandra GD" pitchFamily="34" charset="0"/>
              </a:rPr>
              <a:t>Riv-544 - Terms and Conditions</a:t>
            </a:r>
          </a:p>
          <a:p>
            <a:r>
              <a:rPr lang="en-US" sz="2600" dirty="0">
                <a:solidFill>
                  <a:srgbClr val="FFFF00"/>
                </a:solidFill>
                <a:effectLst>
                  <a:outerShdw blurRad="38100" dist="38100" dir="2700000" algn="tl">
                    <a:srgbClr val="000000">
                      <a:alpha val="43137"/>
                    </a:srgbClr>
                  </a:outerShdw>
                </a:effectLst>
                <a:latin typeface="Maiandra GD" pitchFamily="34" charset="0"/>
              </a:rPr>
              <a:t>PowerPoint - Supplier Corrective Action</a:t>
            </a:r>
          </a:p>
          <a:p>
            <a:endParaRPr lang="en-US" sz="28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83736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24000">
                <a:srgbClr val="033F03"/>
              </a:gs>
              <a:gs pos="49000">
                <a:srgbClr val="034F03">
                  <a:alpha val="99000"/>
                </a:srgbClr>
              </a:gs>
              <a:gs pos="100000">
                <a:srgbClr val="00FF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effectLst>
            <a:outerShdw blurRad="50800" dist="38100" dir="8100000" algn="tr" rotWithShape="0">
              <a:prstClr val="black">
                <a:alpha val="40000"/>
              </a:prstClr>
            </a:outerShdw>
          </a:effectLst>
        </p:spPr>
        <p:txBody>
          <a:bodyPr>
            <a:normAutofit/>
            <a:scene3d>
              <a:camera prst="orthographicFront"/>
              <a:lightRig rig="threePt" dir="t"/>
            </a:scene3d>
            <a:sp3d>
              <a:bevelB w="38100" h="38100"/>
            </a:sp3d>
          </a:bodyPr>
          <a:lstStyle/>
          <a:p>
            <a:pPr algn="l"/>
            <a:r>
              <a:rPr lang="en-US" sz="4000" dirty="0" err="1">
                <a:solidFill>
                  <a:srgbClr val="F4FF00"/>
                </a:solidFill>
                <a:effectLst>
                  <a:outerShdw blurRad="38100" dist="38100" dir="2700000" algn="tl">
                    <a:srgbClr val="000000">
                      <a:alpha val="43137"/>
                    </a:srgbClr>
                  </a:outerShdw>
                </a:effectLst>
                <a:latin typeface="Maiandra GD" pitchFamily="34" charset="0"/>
              </a:rPr>
              <a:t>Riverhawk</a:t>
            </a:r>
            <a:r>
              <a:rPr lang="en-US" sz="4000" dirty="0">
                <a:solidFill>
                  <a:srgbClr val="F4FF00"/>
                </a:solidFill>
                <a:effectLst>
                  <a:outerShdw blurRad="38100" dist="38100" dir="2700000" algn="tl">
                    <a:srgbClr val="000000">
                      <a:alpha val="43137"/>
                    </a:srgbClr>
                  </a:outerShdw>
                </a:effectLst>
                <a:latin typeface="Maiandra GD" pitchFamily="34" charset="0"/>
              </a:rPr>
              <a:t> Company</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7973717" y="228601"/>
            <a:ext cx="957472" cy="990600"/>
          </a:xfrm>
          <a:prstGeom prst="rect">
            <a:avLst/>
          </a:prstGeom>
        </p:spPr>
      </p:pic>
      <p:sp>
        <p:nvSpPr>
          <p:cNvPr id="8" name="Content Placeholder 7"/>
          <p:cNvSpPr>
            <a:spLocks noGrp="1"/>
          </p:cNvSpPr>
          <p:nvPr>
            <p:ph idx="1"/>
          </p:nvPr>
        </p:nvSpPr>
        <p:spPr>
          <a:xfrm>
            <a:off x="457200" y="1295400"/>
            <a:ext cx="8229600" cy="5410200"/>
          </a:xfrm>
        </p:spPr>
        <p:txBody>
          <a:bodyPr>
            <a:normAutofit/>
          </a:bodyPr>
          <a:lstStyle/>
          <a:p>
            <a:pPr>
              <a:buNone/>
            </a:pPr>
            <a:r>
              <a:rPr lang="en-US" sz="3600" dirty="0">
                <a:solidFill>
                  <a:srgbClr val="FFFF00"/>
                </a:solidFill>
                <a:effectLst>
                  <a:outerShdw blurRad="38100" dist="38100" dir="2700000" algn="tl">
                    <a:srgbClr val="000000">
                      <a:alpha val="43137"/>
                    </a:srgbClr>
                  </a:outerShdw>
                </a:effectLst>
                <a:latin typeface="Maiandra GD" pitchFamily="34" charset="0"/>
              </a:rPr>
              <a:t>Expectations:</a:t>
            </a:r>
          </a:p>
          <a:p>
            <a:pPr marL="463550" lvl="1" indent="-6350">
              <a:buNone/>
            </a:pPr>
            <a:r>
              <a:rPr lang="en-US" sz="2000" dirty="0">
                <a:solidFill>
                  <a:srgbClr val="FFFF00"/>
                </a:solidFill>
                <a:effectLst>
                  <a:outerShdw blurRad="38100" dist="38100" dir="2700000" algn="tl">
                    <a:srgbClr val="000000">
                      <a:alpha val="43137"/>
                    </a:srgbClr>
                  </a:outerShdw>
                </a:effectLst>
                <a:latin typeface="Maiandra GD" pitchFamily="34" charset="0"/>
              </a:rPr>
              <a:t>It is generally expected that all terms and conditions of your Purchase Order be met. We do understand that occasionally issues can arise with both Quality and Delivery of products or services and proper procedures must be followed when they do:</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All Quality issues must be resolved prior to shipment of product to </a:t>
            </a:r>
            <a:r>
              <a:rPr lang="en-US" sz="2000" dirty="0" err="1">
                <a:solidFill>
                  <a:srgbClr val="FFFF00"/>
                </a:solidFill>
                <a:effectLst>
                  <a:outerShdw blurRad="38100" dist="38100" dir="2700000" algn="tl">
                    <a:srgbClr val="000000">
                      <a:alpha val="43137"/>
                    </a:srgbClr>
                  </a:outerShdw>
                </a:effectLst>
                <a:latin typeface="Maiandra GD" pitchFamily="34" charset="0"/>
              </a:rPr>
              <a:t>Riverhawk</a:t>
            </a:r>
            <a:r>
              <a:rPr lang="en-US" sz="2000" dirty="0">
                <a:solidFill>
                  <a:srgbClr val="FFFF00"/>
                </a:solidFill>
                <a:effectLst>
                  <a:outerShdw blurRad="38100" dist="38100" dir="2700000" algn="tl">
                    <a:srgbClr val="000000">
                      <a:alpha val="43137"/>
                    </a:srgbClr>
                  </a:outerShdw>
                </a:effectLst>
                <a:latin typeface="Maiandra GD" pitchFamily="34" charset="0"/>
              </a:rPr>
              <a:t>. 		Ref: Riv-150</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r>
              <a:rPr lang="en-US" sz="2000" dirty="0">
                <a:solidFill>
                  <a:srgbClr val="FFFF00"/>
                </a:solidFill>
                <a:effectLst>
                  <a:outerShdw blurRad="38100" dist="38100" dir="2700000" algn="tl">
                    <a:srgbClr val="000000">
                      <a:alpha val="43137"/>
                    </a:srgbClr>
                  </a:outerShdw>
                </a:effectLst>
                <a:latin typeface="Maiandra GD" pitchFamily="34" charset="0"/>
              </a:rPr>
              <a:t> Delivery Issues are to be communicated to your Buyer prior to the missed delivery promise.</a:t>
            </a:r>
          </a:p>
          <a:p>
            <a:pPr marL="463550" lvl="1" indent="-6350">
              <a:buNone/>
            </a:pPr>
            <a:endParaRPr lang="en-US" sz="20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r>
              <a:rPr lang="en-US" sz="2000" dirty="0">
                <a:solidFill>
                  <a:srgbClr val="FFFF00"/>
                </a:solidFill>
                <a:effectLst>
                  <a:outerShdw blurRad="38100" dist="38100" dir="2700000" algn="tl">
                    <a:srgbClr val="000000">
                      <a:alpha val="43137"/>
                    </a:srgbClr>
                  </a:outerShdw>
                </a:effectLst>
                <a:latin typeface="Maiandra GD" pitchFamily="34" charset="0"/>
              </a:rPr>
              <a:t> </a:t>
            </a: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marL="463550" lvl="1" indent="-6350">
              <a:buNone/>
            </a:pPr>
            <a:endParaRPr lang="en-US" sz="24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None/>
            </a:pPr>
            <a:endParaRPr lang="en-US" baseline="30000" dirty="0">
              <a:solidFill>
                <a:srgbClr val="FFFF00"/>
              </a:solidFill>
              <a:effectLst>
                <a:outerShdw blurRad="38100" dist="38100" dir="2700000" algn="tl">
                  <a:srgbClr val="000000">
                    <a:alpha val="43137"/>
                  </a:srgbClr>
                </a:outerShdw>
              </a:effectLst>
              <a:latin typeface="Maiandra GD" pitchFamily="34" charset="0"/>
            </a:endParaRPr>
          </a:p>
          <a:p>
            <a:pPr lvl="1">
              <a:buFont typeface="Wingdings" pitchFamily="2" charset="2"/>
              <a:buChar char="ü"/>
            </a:pPr>
            <a:endParaRPr lang="en-US" dirty="0">
              <a:solidFill>
                <a:srgbClr val="FFFF00"/>
              </a:solidFill>
              <a:effectLst>
                <a:outerShdw blurRad="38100" dist="38100" dir="2700000" algn="tl">
                  <a:srgbClr val="000000">
                    <a:alpha val="43137"/>
                  </a:srgbClr>
                </a:outerShdw>
              </a:effectLst>
              <a:latin typeface="Maiandra GD" pitchFamily="34" charset="0"/>
            </a:endParaRPr>
          </a:p>
          <a:p>
            <a:pPr marL="1258888" lvl="2" indent="-344488">
              <a:buNone/>
            </a:pPr>
            <a:endParaRPr lang="en-US" sz="2800" dirty="0">
              <a:solidFill>
                <a:srgbClr val="FFFF00"/>
              </a:solidFill>
              <a:latin typeface="Maiandra GD" pitchFamily="34" charset="0"/>
            </a:endParaRPr>
          </a:p>
          <a:p>
            <a:pPr marL="1258888" lvl="2" indent="-344488">
              <a:buNone/>
            </a:pPr>
            <a:endParaRPr lang="en-US" sz="2800" dirty="0">
              <a:solidFill>
                <a:srgbClr val="FFFF00"/>
              </a:solidFill>
              <a:latin typeface="Maiandra GD" pitchFamily="34" charset="0"/>
            </a:endParaRPr>
          </a:p>
        </p:txBody>
      </p:sp>
    </p:spTree>
    <p:extLst>
      <p:ext uri="{BB962C8B-B14F-4D97-AF65-F5344CB8AC3E}">
        <p14:creationId xmlns:p14="http://schemas.microsoft.com/office/powerpoint/2010/main" val="224964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6500</TotalTime>
  <Words>618</Words>
  <Application>Microsoft Office PowerPoint</Application>
  <PresentationFormat>On-screen Show (4:3)</PresentationFormat>
  <Paragraphs>146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Maiandra GD</vt:lpstr>
      <vt:lpstr>Monotype Corsiva</vt:lpstr>
      <vt:lpstr>Wingdings</vt:lpstr>
      <vt:lpstr>Office Theme</vt:lpstr>
      <vt:lpstr>PowerPoint Presentation</vt:lpstr>
      <vt:lpstr>Riverhawk Company</vt:lpstr>
      <vt:lpstr>Riverhawk Company</vt:lpstr>
      <vt:lpstr>Riverhawk Company</vt:lpstr>
      <vt:lpstr>Riverhawk Company</vt:lpstr>
      <vt:lpstr>Riverhawk Company</vt:lpstr>
      <vt:lpstr>Riverhawk Company</vt:lpstr>
      <vt:lpstr>Riverhawk Company</vt:lpstr>
      <vt:lpstr>Riverhawk Company</vt:lpstr>
      <vt:lpstr>Riverhawk Company</vt:lpstr>
      <vt:lpstr>Riverhawk Company</vt:lpstr>
      <vt:lpstr>Riverhawk Company</vt:lpstr>
      <vt:lpstr>Riverhawk Company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Herringshaw</dc:creator>
  <cp:lastModifiedBy>Mike Giacovelli</cp:lastModifiedBy>
  <cp:revision>426</cp:revision>
  <cp:lastPrinted>2012-03-23T18:25:33Z</cp:lastPrinted>
  <dcterms:created xsi:type="dcterms:W3CDTF">2012-03-23T17:54:48Z</dcterms:created>
  <dcterms:modified xsi:type="dcterms:W3CDTF">2020-08-05T17:36:34Z</dcterms:modified>
</cp:coreProperties>
</file>