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1" r:id="rId2"/>
    <p:sldId id="262" r:id="rId3"/>
    <p:sldId id="373" r:id="rId4"/>
    <p:sldId id="367" r:id="rId5"/>
    <p:sldId id="372" r:id="rId6"/>
    <p:sldId id="377" r:id="rId7"/>
    <p:sldId id="37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9900"/>
    <a:srgbClr val="033F03"/>
    <a:srgbClr val="00740B"/>
    <a:srgbClr val="F4FF00"/>
    <a:srgbClr val="02F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9DC26-8317-4801-887A-09DAF542F328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1CB4F-4B38-4877-9189-9EC2A56BBD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83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1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6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9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2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1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1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8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1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6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1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5BB6C-3D25-4925-A546-A338C7CBCD79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429000"/>
            <a:ext cx="9144000" cy="1524000"/>
          </a:xfrm>
          <a:prstGeom prst="rect">
            <a:avLst/>
          </a:prstGeom>
          <a:solidFill>
            <a:srgbClr val="F4FF00"/>
          </a:solidFill>
          <a:ln>
            <a:solidFill>
              <a:srgbClr val="00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 rot="10800000" flipV="1">
            <a:off x="381001" y="4190999"/>
            <a:ext cx="8321588" cy="45719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latin typeface="Maiandra GD" pitchFamily="34" charset="0"/>
              </a:rPr>
              <a:t>Corrective Action Training Document</a:t>
            </a:r>
            <a:endParaRPr lang="en-US" sz="4800" b="1" dirty="0">
              <a:latin typeface="Maiandra GD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743200" y="4419600"/>
            <a:ext cx="3962400" cy="2133600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latin typeface="Maiandra GD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228600"/>
            <a:ext cx="1234989" cy="127771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5800" y="1828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Monotype Corsiva" pitchFamily="66" charset="0"/>
              </a:rPr>
              <a:t>World Class Solutions for Global Applications</a:t>
            </a:r>
            <a:endParaRPr lang="en-US" sz="32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6096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Riverhawk</a:t>
            </a:r>
            <a:endParaRPr lang="en-US" sz="40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7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CORRECTIVE ACTIONS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Our goal at Riverhawk is to work with our suppliers to help avoid future problems and to help towards continuous improvement.</a:t>
            </a:r>
          </a:p>
          <a:p>
            <a:pPr marL="342900" lvl="2" indent="-342900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Each problem has its own unique situation and may require a thorough investigation.</a:t>
            </a:r>
          </a:p>
          <a:p>
            <a:pPr marL="342900" lvl="2" indent="-342900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Effective Corrective Actions should also be used for preventative problem solving which will help both of us to succeed. </a:t>
            </a:r>
          </a:p>
          <a:p>
            <a:pPr marL="342900" lvl="2" indent="-342900"/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3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Quality Rejection Process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342900" lvl="2" indent="-342900" algn="ctr"/>
            <a:r>
              <a:rPr lang="en-US" sz="32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Nonconforming Material Is Identified @ Riverhawk</a:t>
            </a:r>
          </a:p>
          <a:p>
            <a:pPr marL="914400" lvl="3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Disposition made by Riverhawk Engineering </a:t>
            </a:r>
          </a:p>
          <a:p>
            <a:pPr marL="914400" lvl="3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Riverhawk Quality will generate a SCAR – “Supplier Corrective  Action Request” Form # 502 </a:t>
            </a:r>
          </a:p>
          <a:p>
            <a:pPr marL="457200" lvl="3" indent="0">
              <a:buNone/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3.	Supplier  will review SCAR and A) complete the root   	cause of the problem &amp; B) Corrective Action to 	Prevent Recurrence (Root Cause Analysis)</a:t>
            </a:r>
          </a:p>
          <a:p>
            <a:pPr marL="457200" lvl="3" indent="0">
              <a:buNone/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4) 	Supplier to respond  within 2 weeks of receipt. If 	additional time is required for a corrective action 	please contact the Buyer. 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6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12811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3200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Root Cause Analysis</a:t>
            </a:r>
            <a:endParaRPr lang="en-US" sz="3200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Example: Five Whys:</a:t>
            </a:r>
          </a:p>
          <a:p>
            <a:r>
              <a:rPr lang="en-US" sz="2800" dirty="0">
                <a:solidFill>
                  <a:srgbClr val="FFFF00"/>
                </a:solidFill>
              </a:rPr>
              <a:t>The vehicle will not start. (the problem/reject)</a:t>
            </a:r>
          </a:p>
          <a:p>
            <a:r>
              <a:rPr lang="en-US" sz="2800" b="1" i="1" dirty="0">
                <a:solidFill>
                  <a:srgbClr val="FFFF00"/>
                </a:solidFill>
              </a:rPr>
              <a:t>Why?</a:t>
            </a:r>
            <a:r>
              <a:rPr lang="en-US" sz="2800" dirty="0">
                <a:solidFill>
                  <a:srgbClr val="FFFF00"/>
                </a:solidFill>
              </a:rPr>
              <a:t> - The battery is dead. (first why)</a:t>
            </a:r>
          </a:p>
          <a:p>
            <a:r>
              <a:rPr lang="en-US" sz="2800" b="1" i="1" dirty="0">
                <a:solidFill>
                  <a:srgbClr val="FFFF00"/>
                </a:solidFill>
              </a:rPr>
              <a:t>Why?</a:t>
            </a:r>
            <a:r>
              <a:rPr lang="en-US" sz="2800" dirty="0">
                <a:solidFill>
                  <a:srgbClr val="FFFF00"/>
                </a:solidFill>
              </a:rPr>
              <a:t> - The alternator is not functioning. (second why)</a:t>
            </a:r>
          </a:p>
          <a:p>
            <a:r>
              <a:rPr lang="en-US" sz="2800" b="1" i="1" dirty="0">
                <a:solidFill>
                  <a:srgbClr val="FFFF00"/>
                </a:solidFill>
              </a:rPr>
              <a:t>Why?</a:t>
            </a:r>
            <a:r>
              <a:rPr lang="en-US" sz="2800" dirty="0">
                <a:solidFill>
                  <a:srgbClr val="FFFF00"/>
                </a:solidFill>
              </a:rPr>
              <a:t> - The alternator belt has broken. (third why)</a:t>
            </a:r>
          </a:p>
          <a:p>
            <a:r>
              <a:rPr lang="en-US" sz="2800" b="1" i="1" dirty="0">
                <a:solidFill>
                  <a:srgbClr val="FFFF00"/>
                </a:solidFill>
              </a:rPr>
              <a:t>Why?</a:t>
            </a:r>
            <a:r>
              <a:rPr lang="en-US" sz="2800" dirty="0">
                <a:solidFill>
                  <a:srgbClr val="FFFF00"/>
                </a:solidFill>
              </a:rPr>
              <a:t> - The alternator belt was well beyond its useful service life and not replaced. (fourth why)</a:t>
            </a:r>
          </a:p>
          <a:p>
            <a:r>
              <a:rPr lang="en-US" sz="2800" b="1" i="1" dirty="0">
                <a:solidFill>
                  <a:srgbClr val="FFFF00"/>
                </a:solidFill>
              </a:rPr>
              <a:t>Why?</a:t>
            </a:r>
            <a:r>
              <a:rPr lang="en-US" sz="2800" dirty="0">
                <a:solidFill>
                  <a:srgbClr val="FFFF00"/>
                </a:solidFill>
              </a:rPr>
              <a:t> - The vehicle was not maintained according to the recommended service schedule. (fifth why, a root cause)</a:t>
            </a:r>
          </a:p>
          <a:p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C/A: Place vehicle on a service schedule </a:t>
            </a:r>
          </a:p>
        </p:txBody>
      </p:sp>
    </p:spTree>
    <p:extLst>
      <p:ext uri="{BB962C8B-B14F-4D97-AF65-F5344CB8AC3E}">
        <p14:creationId xmlns:p14="http://schemas.microsoft.com/office/powerpoint/2010/main" val="26232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1668"/>
            <a:ext cx="9144000" cy="7169234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Corrective Actions</a:t>
            </a:r>
            <a:endParaRPr lang="en-US" sz="4000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Other Examples of Root Cause Analysis </a:t>
            </a: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Tools</a:t>
            </a:r>
            <a:endParaRPr lang="en-US" sz="2800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Pareto Analysis </a:t>
            </a:r>
          </a:p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Cause and Effect Diagram (4 M’S – Man, Methods, Material &amp; Machinery).</a:t>
            </a:r>
          </a:p>
          <a:p>
            <a:pPr marL="0" lvl="0" indent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lvl="0"/>
            <a:endParaRPr lang="en-US" sz="2200" dirty="0" smtClean="0">
              <a:solidFill>
                <a:srgbClr val="FFFF00"/>
              </a:solidFill>
            </a:endParaRPr>
          </a:p>
          <a:p>
            <a:pPr lvl="0"/>
            <a:endParaRPr lang="en-US" sz="2200" dirty="0" smtClean="0">
              <a:solidFill>
                <a:srgbClr val="FFFF00"/>
              </a:solidFill>
            </a:endParaRPr>
          </a:p>
          <a:p>
            <a:pPr marL="0" lvl="1" indent="0">
              <a:buNone/>
            </a:pPr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23" y="0"/>
            <a:ext cx="9144000" cy="7169234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Corrective Actions</a:t>
            </a:r>
            <a:endParaRPr lang="en-US" sz="4000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Riverhawk can assist in problem solving if needed. Your buyer is your Point Of Contact and will involve the appropriate personnel @ Riverhawk to answer questions or provide additional information. </a:t>
            </a:r>
          </a:p>
          <a:p>
            <a:pPr marL="0" lvl="0" indent="0">
              <a:buNone/>
            </a:pPr>
            <a:endParaRPr lang="en-US" sz="2200" dirty="0" smtClean="0">
              <a:solidFill>
                <a:srgbClr val="FFFF00"/>
              </a:solidFill>
            </a:endParaRPr>
          </a:p>
          <a:p>
            <a:pPr lvl="0"/>
            <a:endParaRPr lang="en-US" sz="2200" dirty="0" smtClean="0">
              <a:solidFill>
                <a:srgbClr val="FFFF00"/>
              </a:solidFill>
            </a:endParaRPr>
          </a:p>
          <a:p>
            <a:pPr lvl="0"/>
            <a:endParaRPr lang="en-US" sz="2200" dirty="0" smtClean="0">
              <a:solidFill>
                <a:srgbClr val="FFFF00"/>
              </a:solidFill>
            </a:endParaRPr>
          </a:p>
          <a:p>
            <a:pPr marL="0" lvl="1" indent="0">
              <a:buNone/>
            </a:pPr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23" y="0"/>
            <a:ext cx="9144000" cy="7169234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Corrective Actions</a:t>
            </a:r>
            <a:endParaRPr lang="en-US" sz="4000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Refer to Riverhawk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“Determining the Root Cause and Corrective Action of a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Problem”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for additional assistance in completing an effective Cause/Corrective Action</a:t>
            </a:r>
          </a:p>
          <a:p>
            <a:pPr marL="0" lvl="0" indent="0">
              <a:buNone/>
            </a:pPr>
            <a:endParaRPr lang="en-US" sz="2200" dirty="0" smtClean="0">
              <a:solidFill>
                <a:srgbClr val="FFFF00"/>
              </a:solidFill>
            </a:endParaRPr>
          </a:p>
          <a:p>
            <a:pPr lvl="0"/>
            <a:endParaRPr lang="en-US" sz="2200" dirty="0" smtClean="0">
              <a:solidFill>
                <a:srgbClr val="FFFF00"/>
              </a:solidFill>
            </a:endParaRPr>
          </a:p>
          <a:p>
            <a:pPr lvl="0"/>
            <a:endParaRPr lang="en-US" sz="2200" dirty="0" smtClean="0">
              <a:solidFill>
                <a:srgbClr val="FFFF00"/>
              </a:solidFill>
            </a:endParaRPr>
          </a:p>
          <a:p>
            <a:pPr marL="0" lvl="1" indent="0">
              <a:buNone/>
            </a:pPr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7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6062</TotalTime>
  <Words>296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CORRECTIVE ACTIONS </vt:lpstr>
      <vt:lpstr>Quality Rejection Process </vt:lpstr>
      <vt:lpstr>Root Cause Analysis</vt:lpstr>
      <vt:lpstr>Corrective Actions</vt:lpstr>
      <vt:lpstr>Corrective Actions</vt:lpstr>
      <vt:lpstr>Corrective Actions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Herringshaw</dc:creator>
  <cp:lastModifiedBy>Joe Diliberto</cp:lastModifiedBy>
  <cp:revision>244</cp:revision>
  <cp:lastPrinted>2016-02-19T14:05:07Z</cp:lastPrinted>
  <dcterms:created xsi:type="dcterms:W3CDTF">2012-03-23T17:54:48Z</dcterms:created>
  <dcterms:modified xsi:type="dcterms:W3CDTF">2016-03-03T20:33:15Z</dcterms:modified>
</cp:coreProperties>
</file>