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1" r:id="rId2"/>
    <p:sldId id="382" r:id="rId3"/>
    <p:sldId id="380" r:id="rId4"/>
    <p:sldId id="390" r:id="rId5"/>
    <p:sldId id="381" r:id="rId6"/>
    <p:sldId id="386" r:id="rId7"/>
    <p:sldId id="388" r:id="rId8"/>
    <p:sldId id="387" r:id="rId9"/>
    <p:sldId id="383" r:id="rId10"/>
    <p:sldId id="385" r:id="rId11"/>
    <p:sldId id="394" r:id="rId12"/>
    <p:sldId id="413" r:id="rId13"/>
    <p:sldId id="416" r:id="rId14"/>
    <p:sldId id="397" r:id="rId15"/>
    <p:sldId id="398" r:id="rId16"/>
    <p:sldId id="403" r:id="rId17"/>
    <p:sldId id="404" r:id="rId18"/>
    <p:sldId id="400" r:id="rId19"/>
    <p:sldId id="399" r:id="rId20"/>
    <p:sldId id="411" r:id="rId21"/>
    <p:sldId id="410" r:id="rId22"/>
    <p:sldId id="409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FF00"/>
    <a:srgbClr val="033F03"/>
    <a:srgbClr val="00740B"/>
    <a:srgbClr val="F4FF00"/>
    <a:srgbClr val="02F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9DC26-8317-4801-887A-09DAF542F328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1CB4F-4B38-4877-9189-9EC2A56BBD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83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B322B-04BC-4564-919F-9127803D81F3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82CE0-B871-46B0-990D-B73008B40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56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0A54-7FC2-4C46-A427-E8D9C0673ED3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1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B83B-604D-4BB4-9E21-5A763419E6E3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6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41E5-8237-4E8E-ABBD-EEAC5B1C1F27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0A99-CCA0-4493-9795-5774CD821425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9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1166-FF54-4884-BF44-82C1903ED289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2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49DF-FB03-4032-BEAA-D7ABF5653CE2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1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4AB-FCBD-45F8-83F7-FFF5EB81F6C1}" type="datetime1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1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9DFD-21BE-4DA5-9D6E-B117EE08B6EF}" type="datetime1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8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2F2-5A08-4A7A-AB18-7565119D3EB0}" type="datetime1">
              <a:rPr lang="en-US" smtClean="0"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1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CAB9-FEEE-409E-A1CE-992A254E2CEC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6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4CCF7-F2E2-4619-A7A4-689C510EB304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1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43848-579D-4986-818F-E79238B158B3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A11BC-9A2A-4BB2-AB11-D7251EC0F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429000"/>
            <a:ext cx="9144000" cy="1524000"/>
          </a:xfrm>
          <a:prstGeom prst="rect">
            <a:avLst/>
          </a:prstGeom>
          <a:solidFill>
            <a:srgbClr val="F4FF00"/>
          </a:solidFill>
          <a:ln>
            <a:solidFill>
              <a:srgbClr val="00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 rot="10800000" flipV="1">
            <a:off x="381001" y="4190999"/>
            <a:ext cx="8321588" cy="45719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Maiandra GD" pitchFamily="34" charset="0"/>
              </a:rPr>
              <a:t>Determining the Root Cause and Corrective Action of a Problem</a:t>
            </a:r>
            <a:endParaRPr lang="en-US" sz="3600" b="1" dirty="0">
              <a:latin typeface="Maiandra GD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743200" y="4419600"/>
            <a:ext cx="3962400" cy="2133600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latin typeface="Maiandra GD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228600"/>
            <a:ext cx="1234989" cy="127771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5800" y="1828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Monotype Corsiva" pitchFamily="66" charset="0"/>
              </a:rPr>
              <a:t>World Class Solutions for Global Applications</a:t>
            </a:r>
            <a:endParaRPr lang="en-US" sz="32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6096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Riverhawk</a:t>
            </a:r>
            <a:endParaRPr lang="en-US" sz="40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5E9C-CEA3-4865-B343-F208A5C17FFC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r>
              <a:rPr lang="en-US" sz="3600" b="1" u="sng" dirty="0">
                <a:solidFill>
                  <a:srgbClr val="FFFF00"/>
                </a:solidFill>
              </a:rPr>
              <a:t>Useful Tools For Determining Root </a:t>
            </a:r>
            <a:r>
              <a:rPr lang="en-US" sz="3600" b="1" u="sng" dirty="0" smtClean="0">
                <a:solidFill>
                  <a:srgbClr val="FFFF00"/>
                </a:solidFill>
              </a:rPr>
              <a:t/>
            </a:r>
            <a:br>
              <a:rPr lang="en-US" sz="3600" b="1" u="sng" dirty="0" smtClean="0">
                <a:solidFill>
                  <a:srgbClr val="FFFF00"/>
                </a:solidFill>
              </a:rPr>
            </a:br>
            <a:r>
              <a:rPr lang="en-US" sz="3600" b="1" u="sng" dirty="0" smtClean="0">
                <a:solidFill>
                  <a:srgbClr val="FFFF00"/>
                </a:solidFill>
              </a:rPr>
              <a:t>Cause </a:t>
            </a:r>
            <a:r>
              <a:rPr lang="en-US" sz="3600" b="1" u="sng" dirty="0">
                <a:solidFill>
                  <a:srgbClr val="FFFF00"/>
                </a:solidFill>
              </a:rPr>
              <a:t>are:</a:t>
            </a:r>
            <a:endParaRPr lang="en-US" sz="4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/>
          </a:bodyPr>
          <a:lstStyle/>
          <a:p>
            <a:pPr marL="1196975">
              <a:lnSpc>
                <a:spcPct val="90000"/>
              </a:lnSpc>
            </a:pPr>
            <a:r>
              <a:rPr lang="en-US" sz="2800" dirty="0">
                <a:solidFill>
                  <a:srgbClr val="FFFF00"/>
                </a:solidFill>
              </a:rPr>
              <a:t>The “5 Whys”</a:t>
            </a:r>
          </a:p>
          <a:p>
            <a:pPr marL="1196975">
              <a:lnSpc>
                <a:spcPct val="90000"/>
              </a:lnSpc>
            </a:pPr>
            <a:r>
              <a:rPr lang="en-US" sz="2800" dirty="0">
                <a:solidFill>
                  <a:srgbClr val="FFFF00"/>
                </a:solidFill>
              </a:rPr>
              <a:t>Pareto Analysis (Vital Few, Trivial Many)</a:t>
            </a:r>
          </a:p>
          <a:p>
            <a:pPr marL="1196975">
              <a:lnSpc>
                <a:spcPct val="90000"/>
              </a:lnSpc>
            </a:pPr>
            <a:r>
              <a:rPr lang="en-US" sz="2800" dirty="0">
                <a:solidFill>
                  <a:srgbClr val="FFFF00"/>
                </a:solidFill>
              </a:rPr>
              <a:t>Brainstorming</a:t>
            </a:r>
          </a:p>
          <a:p>
            <a:pPr marL="1196975">
              <a:lnSpc>
                <a:spcPct val="90000"/>
              </a:lnSpc>
            </a:pPr>
            <a:r>
              <a:rPr lang="en-US" sz="2800" dirty="0" smtClean="0">
                <a:solidFill>
                  <a:srgbClr val="FFFF00"/>
                </a:solidFill>
              </a:rPr>
              <a:t>Cause </a:t>
            </a:r>
            <a:r>
              <a:rPr lang="en-US" sz="2800" dirty="0">
                <a:solidFill>
                  <a:srgbClr val="FFFF00"/>
                </a:solidFill>
              </a:rPr>
              <a:t>and Effect </a:t>
            </a:r>
            <a:r>
              <a:rPr lang="en-US" sz="2800" dirty="0" smtClean="0">
                <a:solidFill>
                  <a:srgbClr val="FFFF00"/>
                </a:solidFill>
              </a:rPr>
              <a:t>Diagram (4 M’S)</a:t>
            </a:r>
            <a:endParaRPr lang="en-US" sz="2800" dirty="0">
              <a:solidFill>
                <a:srgbClr val="FFFF00"/>
              </a:solidFill>
            </a:endParaRPr>
          </a:p>
          <a:p>
            <a:pPr marL="1196975">
              <a:lnSpc>
                <a:spcPct val="90000"/>
              </a:lnSpc>
            </a:pPr>
            <a:r>
              <a:rPr lang="en-US" sz="2800" dirty="0">
                <a:solidFill>
                  <a:srgbClr val="FFFF00"/>
                </a:solidFill>
              </a:rPr>
              <a:t>Tree Diagram</a:t>
            </a:r>
          </a:p>
          <a:p>
            <a:pPr marL="1196975">
              <a:lnSpc>
                <a:spcPct val="90000"/>
              </a:lnSpc>
            </a:pPr>
            <a:r>
              <a:rPr lang="en-US" sz="2800" dirty="0">
                <a:solidFill>
                  <a:srgbClr val="FFFF00"/>
                </a:solidFill>
              </a:rPr>
              <a:t>Benchmarking (after Root Cause is found)</a:t>
            </a:r>
          </a:p>
          <a:p>
            <a:pPr marL="342900" lvl="2" indent="-342900"/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E8F9-878D-4F5D-9177-1ED36F7F0EC6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b="1" u="sng" dirty="0">
                <a:solidFill>
                  <a:srgbClr val="FFFF00"/>
                </a:solidFill>
              </a:rPr>
              <a:t>Example of Five Whys for Root </a:t>
            </a:r>
            <a:r>
              <a:rPr lang="en-US" sz="4000" b="1" u="sng" dirty="0" smtClean="0">
                <a:solidFill>
                  <a:srgbClr val="FFFF00"/>
                </a:solidFill>
              </a:rPr>
              <a:t/>
            </a:r>
            <a:br>
              <a:rPr lang="en-US" sz="4000" b="1" u="sng" dirty="0" smtClean="0">
                <a:solidFill>
                  <a:srgbClr val="FFFF00"/>
                </a:solidFill>
              </a:rPr>
            </a:br>
            <a:r>
              <a:rPr lang="en-US" sz="4000" b="1" u="sng" dirty="0" smtClean="0">
                <a:solidFill>
                  <a:srgbClr val="FFFF00"/>
                </a:solidFill>
              </a:rPr>
              <a:t>Cause </a:t>
            </a:r>
            <a:r>
              <a:rPr lang="en-US" sz="4000" b="1" u="sng" dirty="0">
                <a:solidFill>
                  <a:srgbClr val="FFFF00"/>
                </a:solidFill>
              </a:rPr>
              <a:t>Analysis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b="1" u="sng" dirty="0">
                <a:solidFill>
                  <a:srgbClr val="FFFF00"/>
                </a:solidFill>
              </a:rPr>
              <a:t>Problem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- Flat Tire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Why?</a:t>
            </a:r>
            <a:r>
              <a:rPr lang="en-US" dirty="0">
                <a:solidFill>
                  <a:srgbClr val="FFFF00"/>
                </a:solidFill>
              </a:rPr>
              <a:t>    Nails on garage floor</a:t>
            </a:r>
          </a:p>
          <a:p>
            <a:r>
              <a:rPr lang="en-US" b="1" dirty="0">
                <a:solidFill>
                  <a:srgbClr val="FFFF00"/>
                </a:solidFill>
              </a:rPr>
              <a:t>Why?</a:t>
            </a:r>
            <a:r>
              <a:rPr lang="en-US" dirty="0">
                <a:solidFill>
                  <a:srgbClr val="FFFF00"/>
                </a:solidFill>
              </a:rPr>
              <a:t>    Box of nails on shelf split open</a:t>
            </a:r>
          </a:p>
          <a:p>
            <a:r>
              <a:rPr lang="en-US" b="1" dirty="0">
                <a:solidFill>
                  <a:srgbClr val="FFFF00"/>
                </a:solidFill>
              </a:rPr>
              <a:t>Why?</a:t>
            </a:r>
            <a:r>
              <a:rPr lang="en-US" dirty="0">
                <a:solidFill>
                  <a:srgbClr val="FFFF00"/>
                </a:solidFill>
              </a:rPr>
              <a:t>    Box got wet</a:t>
            </a:r>
          </a:p>
          <a:p>
            <a:r>
              <a:rPr lang="en-US" b="1" dirty="0">
                <a:solidFill>
                  <a:srgbClr val="FFFF00"/>
                </a:solidFill>
              </a:rPr>
              <a:t>Why?</a:t>
            </a:r>
            <a:r>
              <a:rPr lang="en-US" dirty="0">
                <a:solidFill>
                  <a:srgbClr val="FFFF00"/>
                </a:solidFill>
              </a:rPr>
              <a:t>	Rain thru hole in garage roof</a:t>
            </a:r>
          </a:p>
          <a:p>
            <a:r>
              <a:rPr lang="en-US" b="1" dirty="0">
                <a:solidFill>
                  <a:srgbClr val="FFFF00"/>
                </a:solidFill>
              </a:rPr>
              <a:t>Why?</a:t>
            </a:r>
            <a:r>
              <a:rPr lang="en-US" dirty="0">
                <a:solidFill>
                  <a:srgbClr val="FFFF00"/>
                </a:solidFill>
              </a:rPr>
              <a:t>	Roof shingles are </a:t>
            </a:r>
            <a:r>
              <a:rPr lang="en-US" dirty="0" smtClean="0">
                <a:solidFill>
                  <a:srgbClr val="FFFF00"/>
                </a:solidFill>
              </a:rPr>
              <a:t>missing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C/A         Fix Roof</a:t>
            </a:r>
            <a:endParaRPr lang="en-US" dirty="0">
              <a:solidFill>
                <a:srgbClr val="FFFF00"/>
              </a:solidFill>
            </a:endParaRP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632EB-E27B-404D-88EC-4882ADACDB36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1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10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Pareto Analysis</a:t>
            </a:r>
          </a:p>
        </p:txBody>
      </p:sp>
      <p:graphicFrame>
        <p:nvGraphicFramePr>
          <p:cNvPr id="13315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066800" y="1485900"/>
          <a:ext cx="7010400" cy="46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Graph" r:id="rId3" imgW="5486400" imgH="3657600" progId="MtbGraph.Document">
                  <p:embed/>
                </p:oleObj>
              </mc:Choice>
              <mc:Fallback>
                <p:oleObj name="Graph" r:id="rId3" imgW="5486400" imgH="3657600" progId="MtbGraph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85900"/>
                        <a:ext cx="7010400" cy="467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Oval 7"/>
          <p:cNvSpPr>
            <a:spLocks noChangeArrowheads="1"/>
          </p:cNvSpPr>
          <p:nvPr/>
        </p:nvSpPr>
        <p:spPr bwMode="auto">
          <a:xfrm>
            <a:off x="2743200" y="1981200"/>
            <a:ext cx="762000" cy="2286000"/>
          </a:xfrm>
          <a:prstGeom prst="ellips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Oval 8"/>
          <p:cNvSpPr>
            <a:spLocks noChangeArrowheads="1"/>
          </p:cNvSpPr>
          <p:nvPr/>
        </p:nvSpPr>
        <p:spPr bwMode="auto">
          <a:xfrm>
            <a:off x="2460625" y="3389313"/>
            <a:ext cx="5791200" cy="6858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10"/>
          <p:cNvSpPr>
            <a:spLocks noChangeArrowheads="1"/>
          </p:cNvSpPr>
          <p:nvPr/>
        </p:nvSpPr>
        <p:spPr bwMode="auto">
          <a:xfrm rot="391077">
            <a:off x="2155825" y="1193800"/>
            <a:ext cx="304800" cy="2011363"/>
          </a:xfrm>
          <a:prstGeom prst="curvedRightArrow">
            <a:avLst>
              <a:gd name="adj1" fmla="val 59452"/>
              <a:gd name="adj2" fmla="val 263958"/>
              <a:gd name="adj3" fmla="val 33333"/>
            </a:avLst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11"/>
          <p:cNvSpPr txBox="1">
            <a:spLocks noChangeArrowheads="1"/>
          </p:cNvSpPr>
          <p:nvPr/>
        </p:nvSpPr>
        <p:spPr bwMode="auto">
          <a:xfrm>
            <a:off x="2438400" y="9144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Vital Few</a:t>
            </a:r>
          </a:p>
        </p:txBody>
      </p:sp>
      <p:sp>
        <p:nvSpPr>
          <p:cNvPr id="13320" name="Text Box 12"/>
          <p:cNvSpPr txBox="1">
            <a:spLocks noChangeArrowheads="1"/>
          </p:cNvSpPr>
          <p:nvPr/>
        </p:nvSpPr>
        <p:spPr bwMode="auto">
          <a:xfrm>
            <a:off x="4800600" y="255905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Trivial Many</a:t>
            </a:r>
          </a:p>
        </p:txBody>
      </p:sp>
      <p:sp>
        <p:nvSpPr>
          <p:cNvPr id="13321" name="AutoShape 14"/>
          <p:cNvSpPr>
            <a:spLocks noChangeArrowheads="1"/>
          </p:cNvSpPr>
          <p:nvPr/>
        </p:nvSpPr>
        <p:spPr bwMode="auto">
          <a:xfrm>
            <a:off x="7315200" y="2886075"/>
            <a:ext cx="609600" cy="695325"/>
          </a:xfrm>
          <a:prstGeom prst="curvedLeftArrow">
            <a:avLst>
              <a:gd name="adj1" fmla="val 22813"/>
              <a:gd name="adj2" fmla="val 45625"/>
              <a:gd name="adj3" fmla="val 33333"/>
            </a:avLst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5"/>
          <p:cNvSpPr>
            <a:spLocks noChangeShapeType="1"/>
          </p:cNvSpPr>
          <p:nvPr/>
        </p:nvSpPr>
        <p:spPr bwMode="auto">
          <a:xfrm flipV="1">
            <a:off x="1752600" y="3581400"/>
            <a:ext cx="990600" cy="3810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AutoShape 17"/>
          <p:cNvSpPr>
            <a:spLocks noChangeArrowheads="1"/>
          </p:cNvSpPr>
          <p:nvPr/>
        </p:nvSpPr>
        <p:spPr bwMode="auto">
          <a:xfrm>
            <a:off x="304800" y="3230563"/>
            <a:ext cx="2133600" cy="2171700"/>
          </a:xfrm>
          <a:prstGeom prst="irregularSeal1">
            <a:avLst/>
          </a:prstGeom>
          <a:gradFill rotWithShape="1">
            <a:gsLst>
              <a:gs pos="0">
                <a:srgbClr val="00FF00"/>
              </a:gs>
              <a:gs pos="100000">
                <a:srgbClr val="005C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85800" y="3810000"/>
            <a:ext cx="1295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60 %  of Material Rejections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46334-39F6-4E5E-8A54-95F7356E0EDD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0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b="1" u="sng" dirty="0" smtClean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Brainstorming</a:t>
            </a: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Sit down as a group and review all ideas</a:t>
            </a:r>
          </a:p>
          <a:p>
            <a:pPr marL="342900" lvl="2" indent="-342900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Assign someone to capture the thoughts (Whiteboard)</a:t>
            </a:r>
          </a:p>
          <a:p>
            <a:pPr marL="342900" lvl="2" indent="-342900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Everyone participates until no one can think of another “Why” to ask</a:t>
            </a:r>
          </a:p>
          <a:p>
            <a:pPr marL="342900" lvl="2" indent="-342900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Don’t jump to conclusions too quickly</a:t>
            </a:r>
          </a:p>
          <a:p>
            <a:pPr marL="342900" lvl="2" indent="-342900"/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  <a:p>
            <a:pPr marL="0" lvl="2" indent="0">
              <a:buNone/>
            </a:pP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8428-60B1-453E-A991-8FF6C4036B75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10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Cause and Effect Diagram</a:t>
            </a:r>
            <a:br>
              <a:rPr lang="en-US" dirty="0"/>
            </a:br>
            <a:r>
              <a:rPr lang="en-US" sz="3200" i="1" dirty="0">
                <a:solidFill>
                  <a:srgbClr val="FFFF99"/>
                </a:solidFill>
              </a:rPr>
              <a:t>(Fishbone/Ishikawa Diagrams)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2527300" y="4602163"/>
            <a:ext cx="486092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 flipV="1">
            <a:off x="5451475" y="3459163"/>
            <a:ext cx="11430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7566819" y="4183063"/>
            <a:ext cx="1447800" cy="838200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EFFECT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840163" y="1838027"/>
            <a:ext cx="2117725" cy="36811"/>
          </a:xfrm>
          <a:prstGeom prst="line">
            <a:avLst/>
          </a:prstGeom>
          <a:noFill/>
          <a:ln w="57150">
            <a:solidFill>
              <a:srgbClr val="CCFFCC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96888" y="1607195"/>
            <a:ext cx="3533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CCFFCC"/>
                </a:solidFill>
              </a:rPr>
              <a:t>S </a:t>
            </a:r>
            <a:r>
              <a:rPr lang="en-US" sz="2400" b="1" dirty="0">
                <a:solidFill>
                  <a:srgbClr val="CCFFCC"/>
                </a:solidFill>
              </a:rPr>
              <a:t>(METHODS</a:t>
            </a:r>
            <a:r>
              <a:rPr lang="en-US" sz="2400" b="1" dirty="0" smtClean="0">
                <a:solidFill>
                  <a:srgbClr val="CCFFCC"/>
                </a:solidFill>
              </a:rPr>
              <a:t>) CAUSE</a:t>
            </a:r>
            <a:endParaRPr lang="en-US" sz="2400" b="1" dirty="0">
              <a:solidFill>
                <a:srgbClr val="CCFFCC"/>
              </a:solidFill>
            </a:endParaRP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5989638" y="1600200"/>
            <a:ext cx="3154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FFCC"/>
                </a:solidFill>
              </a:rPr>
              <a:t>EFFECT (RESULTS)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3044825" y="2392363"/>
            <a:ext cx="3352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“Four M’s” Model</a:t>
            </a:r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rot="-5400000" flipH="1" flipV="1">
            <a:off x="5451475" y="4602163"/>
            <a:ext cx="11430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rot="-5400000" flipH="1" flipV="1">
            <a:off x="2967038" y="4600575"/>
            <a:ext cx="11430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 flipV="1">
            <a:off x="2982913" y="3459163"/>
            <a:ext cx="11430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838201" y="2971800"/>
            <a:ext cx="21447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MANPOWER - MAN/WOMAN</a:t>
            </a:r>
            <a:endParaRPr lang="en-US" sz="2400" b="1" dirty="0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354512" y="3001963"/>
            <a:ext cx="2192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METHODS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1811338" y="5746750"/>
            <a:ext cx="2192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MATERIALS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4354513" y="5745163"/>
            <a:ext cx="2192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MACHINERY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1217613" y="4360863"/>
            <a:ext cx="143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OTHER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C3-2BFA-47D7-8946-8866C6FB186F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5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10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7200" y="274638"/>
            <a:ext cx="82311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800">
                <a:solidFill>
                  <a:srgbClr val="FFFF00"/>
                </a:solidFill>
              </a:rPr>
              <a:t>Cause and Effect Diagram</a:t>
            </a:r>
            <a:br>
              <a:rPr lang="en-US" sz="4800">
                <a:solidFill>
                  <a:srgbClr val="FFFF00"/>
                </a:solidFill>
              </a:rPr>
            </a:br>
            <a:r>
              <a:rPr lang="en-US" sz="3600">
                <a:solidFill>
                  <a:srgbClr val="FFFF99"/>
                </a:solidFill>
              </a:rPr>
              <a:t>Loading My Computer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1897063" y="3879850"/>
            <a:ext cx="5348287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 flipV="1">
            <a:off x="5059363" y="2046288"/>
            <a:ext cx="1112837" cy="184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1189038" y="1633538"/>
            <a:ext cx="2192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</a:rPr>
              <a:t>MAN/WOMAN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4373563" y="1609725"/>
            <a:ext cx="2192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</a:rPr>
              <a:t>METHODS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1631950" y="5888038"/>
            <a:ext cx="2192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</a:rPr>
              <a:t>MATERIALS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4054475" y="5888038"/>
            <a:ext cx="2192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</a:rPr>
              <a:t>MACHINERY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412750" y="3654425"/>
            <a:ext cx="1430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</a:rPr>
              <a:t>OTHER</a:t>
            </a:r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7529513" y="3429000"/>
            <a:ext cx="1614487" cy="1158875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Cannot Load Software on PC</a:t>
            </a: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 flipV="1">
            <a:off x="5151438" y="2228850"/>
            <a:ext cx="25765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 flipV="1">
            <a:off x="5538788" y="2832100"/>
            <a:ext cx="250825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380038" y="2235200"/>
            <a:ext cx="2987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Inserted CD Wrong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5715000" y="2798763"/>
            <a:ext cx="3170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Instructions are Wrong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 rot="-1554391">
            <a:off x="5546725" y="1427163"/>
            <a:ext cx="231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Upside Down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 rot="-1527801">
            <a:off x="6826250" y="1393825"/>
            <a:ext cx="23177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Backward</a:t>
            </a:r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 flipH="1">
            <a:off x="5819775" y="1406525"/>
            <a:ext cx="1690688" cy="808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 flipH="1">
            <a:off x="6996113" y="1422400"/>
            <a:ext cx="1690687" cy="808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 rot="-27000000" flipH="1" flipV="1">
            <a:off x="4502944" y="4234657"/>
            <a:ext cx="1997075" cy="1309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 flipH="1" flipV="1">
            <a:off x="6037263" y="4071938"/>
            <a:ext cx="13414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5927725" y="4049713"/>
            <a:ext cx="18907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 Enough Free Memory</a:t>
            </a:r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 flipH="1" flipV="1">
            <a:off x="5549900" y="4789488"/>
            <a:ext cx="2146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H="1">
            <a:off x="5334000" y="5170488"/>
            <a:ext cx="2911475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 flipH="1">
            <a:off x="5029200" y="5627688"/>
            <a:ext cx="239395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5683250" y="4810125"/>
            <a:ext cx="2790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Inadequate System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5468938" y="5334000"/>
            <a:ext cx="3675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Graphics Card Incompatible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983163" y="5648325"/>
            <a:ext cx="3536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Hard Disk Crashed</a:t>
            </a:r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 flipH="1" flipV="1">
            <a:off x="2439988" y="2000250"/>
            <a:ext cx="1131887" cy="1868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Line 41"/>
          <p:cNvSpPr>
            <a:spLocks noChangeShapeType="1"/>
          </p:cNvSpPr>
          <p:nvPr/>
        </p:nvSpPr>
        <p:spPr bwMode="auto">
          <a:xfrm rot="-27000000" flipH="1" flipV="1">
            <a:off x="1912144" y="4220369"/>
            <a:ext cx="1997075" cy="1309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4" name="Line 42"/>
          <p:cNvSpPr>
            <a:spLocks noChangeShapeType="1"/>
          </p:cNvSpPr>
          <p:nvPr/>
        </p:nvSpPr>
        <p:spPr bwMode="auto">
          <a:xfrm flipH="1">
            <a:off x="2863850" y="2716213"/>
            <a:ext cx="1708150" cy="14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3292475" y="2692400"/>
            <a:ext cx="2773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 Following Instructions</a:t>
            </a:r>
          </a:p>
        </p:txBody>
      </p:sp>
      <p:sp>
        <p:nvSpPr>
          <p:cNvPr id="23596" name="Line 44"/>
          <p:cNvSpPr>
            <a:spLocks noChangeShapeType="1"/>
          </p:cNvSpPr>
          <p:nvPr/>
        </p:nvSpPr>
        <p:spPr bwMode="auto">
          <a:xfrm flipH="1">
            <a:off x="534988" y="2303463"/>
            <a:ext cx="2089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609600" y="2374900"/>
            <a:ext cx="297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Cannot Answer Prompt Question</a:t>
            </a:r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 flipH="1">
            <a:off x="1431925" y="3317875"/>
            <a:ext cx="1790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1630363" y="3317875"/>
            <a:ext cx="2301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Brain Fade</a:t>
            </a:r>
          </a:p>
        </p:txBody>
      </p:sp>
      <p:sp>
        <p:nvSpPr>
          <p:cNvPr id="23600" name="Line 48"/>
          <p:cNvSpPr>
            <a:spLocks noChangeShapeType="1"/>
          </p:cNvSpPr>
          <p:nvPr/>
        </p:nvSpPr>
        <p:spPr bwMode="auto">
          <a:xfrm flipH="1">
            <a:off x="3352800" y="4179888"/>
            <a:ext cx="2287588" cy="14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3246438" y="4186238"/>
            <a:ext cx="2651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CD Missing</a:t>
            </a:r>
          </a:p>
        </p:txBody>
      </p:sp>
      <p:sp>
        <p:nvSpPr>
          <p:cNvPr id="23602" name="Line 50"/>
          <p:cNvSpPr>
            <a:spLocks noChangeShapeType="1"/>
          </p:cNvSpPr>
          <p:nvPr/>
        </p:nvSpPr>
        <p:spPr bwMode="auto">
          <a:xfrm flipH="1" flipV="1">
            <a:off x="2911475" y="4848225"/>
            <a:ext cx="21018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2865438" y="4854575"/>
            <a:ext cx="2651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Wrong Type CD</a:t>
            </a:r>
          </a:p>
        </p:txBody>
      </p:sp>
      <p:sp>
        <p:nvSpPr>
          <p:cNvPr id="23604" name="Line 52"/>
          <p:cNvSpPr>
            <a:spLocks noChangeShapeType="1"/>
          </p:cNvSpPr>
          <p:nvPr/>
        </p:nvSpPr>
        <p:spPr bwMode="auto">
          <a:xfrm flipH="1">
            <a:off x="1143000" y="4849813"/>
            <a:ext cx="1809750" cy="14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1127125" y="4838700"/>
            <a:ext cx="134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Bad CD</a:t>
            </a:r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428625" y="4167188"/>
            <a:ext cx="2651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Power Interruption</a:t>
            </a:r>
          </a:p>
        </p:txBody>
      </p:sp>
      <p:sp>
        <p:nvSpPr>
          <p:cNvPr id="23607" name="Line 55"/>
          <p:cNvSpPr>
            <a:spLocks noChangeShapeType="1"/>
          </p:cNvSpPr>
          <p:nvPr/>
        </p:nvSpPr>
        <p:spPr bwMode="auto">
          <a:xfrm flipH="1">
            <a:off x="1674813" y="3875088"/>
            <a:ext cx="1054100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8FFA-29F4-447C-B996-3A20DCDDCB11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9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10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 Diagram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0550" y="3533775"/>
            <a:ext cx="1189038" cy="311150"/>
          </a:xfrm>
          <a:prstGeom prst="rect">
            <a:avLst/>
          </a:prstGeom>
          <a:gradFill rotWithShape="1">
            <a:gsLst>
              <a:gs pos="0">
                <a:srgbClr val="FFCC00">
                  <a:gamma/>
                  <a:tint val="5490"/>
                  <a:invGamma/>
                </a:srgbClr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481263" y="2293938"/>
            <a:ext cx="1189037" cy="311150"/>
          </a:xfrm>
          <a:prstGeom prst="rect">
            <a:avLst/>
          </a:prstGeom>
          <a:gradFill rotWithShape="1">
            <a:gsLst>
              <a:gs pos="0">
                <a:srgbClr val="6600CC">
                  <a:gamma/>
                  <a:tint val="40000"/>
                  <a:invGamma/>
                </a:srgbClr>
              </a:gs>
              <a:gs pos="100000">
                <a:srgbClr val="6600CC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481263" y="3538538"/>
            <a:ext cx="1189037" cy="311150"/>
          </a:xfrm>
          <a:prstGeom prst="rect">
            <a:avLst/>
          </a:prstGeom>
          <a:gradFill rotWithShape="1">
            <a:gsLst>
              <a:gs pos="0">
                <a:srgbClr val="6600CC">
                  <a:gamma/>
                  <a:tint val="40000"/>
                  <a:invGamma/>
                </a:srgbClr>
              </a:gs>
              <a:gs pos="100000">
                <a:srgbClr val="6600CC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493963" y="4841875"/>
            <a:ext cx="1189037" cy="311150"/>
          </a:xfrm>
          <a:prstGeom prst="rect">
            <a:avLst/>
          </a:prstGeom>
          <a:gradFill rotWithShape="1">
            <a:gsLst>
              <a:gs pos="0">
                <a:srgbClr val="6600CC">
                  <a:gamma/>
                  <a:tint val="40000"/>
                  <a:invGamma/>
                </a:srgbClr>
              </a:gs>
              <a:gs pos="100000">
                <a:srgbClr val="6600CC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4737100" y="1827213"/>
            <a:ext cx="1189038" cy="31115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2000">
              <a:solidFill>
                <a:schemeClr val="folHlink"/>
              </a:solidFill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737100" y="2293938"/>
            <a:ext cx="1189038" cy="31115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4737100" y="2693988"/>
            <a:ext cx="1189038" cy="31115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7037388" y="1982788"/>
            <a:ext cx="1189037" cy="311150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tint val="25490"/>
                  <a:invGamma/>
                </a:srgbClr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7037388" y="2449513"/>
            <a:ext cx="1189037" cy="311150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tint val="25490"/>
                  <a:invGamma/>
                </a:srgbClr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4737100" y="3144838"/>
            <a:ext cx="1189038" cy="31115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4737100" y="3538538"/>
            <a:ext cx="1189038" cy="31115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4737100" y="3946525"/>
            <a:ext cx="1189038" cy="31115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4737100" y="4530725"/>
            <a:ext cx="1189038" cy="31115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4737100" y="5041900"/>
            <a:ext cx="1189038" cy="31115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7062788" y="3144838"/>
            <a:ext cx="1189037" cy="311150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tint val="25490"/>
                  <a:invGamma/>
                </a:srgbClr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7062788" y="3738563"/>
            <a:ext cx="1189037" cy="311150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tint val="25490"/>
                  <a:invGamma/>
                </a:srgbClr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7059613" y="4219575"/>
            <a:ext cx="1189037" cy="311150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tint val="25490"/>
                  <a:invGamma/>
                </a:srgbClr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050088" y="4730750"/>
            <a:ext cx="1189037" cy="311150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tint val="25490"/>
                  <a:invGamma/>
                </a:srgbClr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059613" y="5197475"/>
            <a:ext cx="1189037" cy="311150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tint val="25490"/>
                  <a:invGamma/>
                </a:srgbClr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folHlink"/>
              </a:solidFill>
            </a:endParaRPr>
          </a:p>
        </p:txBody>
      </p:sp>
      <p:cxnSp>
        <p:nvCxnSpPr>
          <p:cNvPr id="34839" name="AutoShape 23"/>
          <p:cNvCxnSpPr>
            <a:cxnSpLocks noChangeShapeType="1"/>
            <a:stCxn id="34820" idx="3"/>
            <a:endCxn id="34822" idx="1"/>
          </p:cNvCxnSpPr>
          <p:nvPr/>
        </p:nvCxnSpPr>
        <p:spPr bwMode="auto">
          <a:xfrm>
            <a:off x="1792288" y="3689350"/>
            <a:ext cx="676275" cy="4763"/>
          </a:xfrm>
          <a:prstGeom prst="bentConnector3">
            <a:avLst>
              <a:gd name="adj1" fmla="val 49764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0" name="AutoShape 24"/>
          <p:cNvCxnSpPr>
            <a:cxnSpLocks noChangeShapeType="1"/>
            <a:stCxn id="34820" idx="3"/>
            <a:endCxn id="34821" idx="1"/>
          </p:cNvCxnSpPr>
          <p:nvPr/>
        </p:nvCxnSpPr>
        <p:spPr bwMode="auto">
          <a:xfrm flipV="1">
            <a:off x="1792288" y="2449513"/>
            <a:ext cx="676275" cy="1239837"/>
          </a:xfrm>
          <a:prstGeom prst="bentConnector3">
            <a:avLst>
              <a:gd name="adj1" fmla="val 49764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1" name="AutoShape 25"/>
          <p:cNvCxnSpPr>
            <a:cxnSpLocks noChangeShapeType="1"/>
            <a:stCxn id="34820" idx="3"/>
            <a:endCxn id="34823" idx="1"/>
          </p:cNvCxnSpPr>
          <p:nvPr/>
        </p:nvCxnSpPr>
        <p:spPr bwMode="auto">
          <a:xfrm>
            <a:off x="1792288" y="3689350"/>
            <a:ext cx="688975" cy="1308100"/>
          </a:xfrm>
          <a:prstGeom prst="bentConnector3">
            <a:avLst>
              <a:gd name="adj1" fmla="val 49769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2" name="AutoShape 26"/>
          <p:cNvCxnSpPr>
            <a:cxnSpLocks noChangeShapeType="1"/>
            <a:stCxn id="34821" idx="3"/>
            <a:endCxn id="34824" idx="1"/>
          </p:cNvCxnSpPr>
          <p:nvPr/>
        </p:nvCxnSpPr>
        <p:spPr bwMode="auto">
          <a:xfrm flipV="1">
            <a:off x="3683000" y="1982788"/>
            <a:ext cx="1041400" cy="466725"/>
          </a:xfrm>
          <a:prstGeom prst="bentConnector3">
            <a:avLst>
              <a:gd name="adj1" fmla="val 4984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3" name="AutoShape 27"/>
          <p:cNvCxnSpPr>
            <a:cxnSpLocks noChangeShapeType="1"/>
            <a:stCxn id="34821" idx="3"/>
            <a:endCxn id="34825" idx="1"/>
          </p:cNvCxnSpPr>
          <p:nvPr/>
        </p:nvCxnSpPr>
        <p:spPr bwMode="auto">
          <a:xfrm>
            <a:off x="3683000" y="2449513"/>
            <a:ext cx="1041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4" name="AutoShape 28"/>
          <p:cNvCxnSpPr>
            <a:cxnSpLocks noChangeShapeType="1"/>
            <a:stCxn id="34821" idx="3"/>
            <a:endCxn id="34826" idx="1"/>
          </p:cNvCxnSpPr>
          <p:nvPr/>
        </p:nvCxnSpPr>
        <p:spPr bwMode="auto">
          <a:xfrm>
            <a:off x="3683000" y="2449513"/>
            <a:ext cx="1041400" cy="400050"/>
          </a:xfrm>
          <a:prstGeom prst="bentConnector3">
            <a:avLst>
              <a:gd name="adj1" fmla="val 4984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5" name="AutoShape 29"/>
          <p:cNvCxnSpPr>
            <a:cxnSpLocks noChangeShapeType="1"/>
            <a:stCxn id="34822" idx="3"/>
            <a:endCxn id="34829" idx="1"/>
          </p:cNvCxnSpPr>
          <p:nvPr/>
        </p:nvCxnSpPr>
        <p:spPr bwMode="auto">
          <a:xfrm flipV="1">
            <a:off x="3683000" y="3300413"/>
            <a:ext cx="1041400" cy="393700"/>
          </a:xfrm>
          <a:prstGeom prst="bentConnector3">
            <a:avLst>
              <a:gd name="adj1" fmla="val 4984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6" name="AutoShape 30"/>
          <p:cNvCxnSpPr>
            <a:cxnSpLocks noChangeShapeType="1"/>
            <a:stCxn id="34822" idx="3"/>
            <a:endCxn id="34830" idx="1"/>
          </p:cNvCxnSpPr>
          <p:nvPr/>
        </p:nvCxnSpPr>
        <p:spPr bwMode="auto">
          <a:xfrm>
            <a:off x="3683000" y="3694113"/>
            <a:ext cx="1041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7" name="AutoShape 31"/>
          <p:cNvCxnSpPr>
            <a:cxnSpLocks noChangeShapeType="1"/>
            <a:stCxn id="34822" idx="3"/>
            <a:endCxn id="34831" idx="1"/>
          </p:cNvCxnSpPr>
          <p:nvPr/>
        </p:nvCxnSpPr>
        <p:spPr bwMode="auto">
          <a:xfrm>
            <a:off x="3683000" y="3694113"/>
            <a:ext cx="1041400" cy="407987"/>
          </a:xfrm>
          <a:prstGeom prst="bentConnector3">
            <a:avLst>
              <a:gd name="adj1" fmla="val 4984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8" name="AutoShape 32"/>
          <p:cNvCxnSpPr>
            <a:cxnSpLocks noChangeShapeType="1"/>
            <a:stCxn id="34823" idx="3"/>
            <a:endCxn id="34832" idx="1"/>
          </p:cNvCxnSpPr>
          <p:nvPr/>
        </p:nvCxnSpPr>
        <p:spPr bwMode="auto">
          <a:xfrm flipV="1">
            <a:off x="3695700" y="4686300"/>
            <a:ext cx="1028700" cy="311150"/>
          </a:xfrm>
          <a:prstGeom prst="bentConnector3">
            <a:avLst>
              <a:gd name="adj1" fmla="val 4984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9" name="AutoShape 33"/>
          <p:cNvCxnSpPr>
            <a:cxnSpLocks noChangeShapeType="1"/>
            <a:stCxn id="34823" idx="3"/>
            <a:endCxn id="34833" idx="1"/>
          </p:cNvCxnSpPr>
          <p:nvPr/>
        </p:nvCxnSpPr>
        <p:spPr bwMode="auto">
          <a:xfrm>
            <a:off x="3695700" y="4997450"/>
            <a:ext cx="1028700" cy="200025"/>
          </a:xfrm>
          <a:prstGeom prst="bentConnector3">
            <a:avLst>
              <a:gd name="adj1" fmla="val 4984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50" name="AutoShape 34"/>
          <p:cNvCxnSpPr>
            <a:cxnSpLocks noChangeShapeType="1"/>
            <a:stCxn id="34825" idx="3"/>
            <a:endCxn id="34827" idx="1"/>
          </p:cNvCxnSpPr>
          <p:nvPr/>
        </p:nvCxnSpPr>
        <p:spPr bwMode="auto">
          <a:xfrm flipV="1">
            <a:off x="5938838" y="2138363"/>
            <a:ext cx="1085850" cy="311150"/>
          </a:xfrm>
          <a:prstGeom prst="bentConnector3">
            <a:avLst>
              <a:gd name="adj1" fmla="val 49852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51" name="AutoShape 35"/>
          <p:cNvCxnSpPr>
            <a:cxnSpLocks noChangeShapeType="1"/>
            <a:stCxn id="34825" idx="3"/>
            <a:endCxn id="34828" idx="1"/>
          </p:cNvCxnSpPr>
          <p:nvPr/>
        </p:nvCxnSpPr>
        <p:spPr bwMode="auto">
          <a:xfrm>
            <a:off x="5938838" y="2449513"/>
            <a:ext cx="1085850" cy="155575"/>
          </a:xfrm>
          <a:prstGeom prst="bentConnector3">
            <a:avLst>
              <a:gd name="adj1" fmla="val 49852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52" name="AutoShape 36"/>
          <p:cNvCxnSpPr>
            <a:cxnSpLocks noChangeShapeType="1"/>
            <a:stCxn id="34829" idx="3"/>
            <a:endCxn id="34834" idx="1"/>
          </p:cNvCxnSpPr>
          <p:nvPr/>
        </p:nvCxnSpPr>
        <p:spPr bwMode="auto">
          <a:xfrm>
            <a:off x="5938838" y="3300413"/>
            <a:ext cx="11112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53" name="AutoShape 37"/>
          <p:cNvCxnSpPr>
            <a:cxnSpLocks noChangeShapeType="1"/>
            <a:stCxn id="34831" idx="3"/>
            <a:endCxn id="34835" idx="1"/>
          </p:cNvCxnSpPr>
          <p:nvPr/>
        </p:nvCxnSpPr>
        <p:spPr bwMode="auto">
          <a:xfrm flipV="1">
            <a:off x="5938838" y="3894138"/>
            <a:ext cx="1111250" cy="207962"/>
          </a:xfrm>
          <a:prstGeom prst="bentConnector3">
            <a:avLst>
              <a:gd name="adj1" fmla="val 4985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54" name="AutoShape 38"/>
          <p:cNvCxnSpPr>
            <a:cxnSpLocks noChangeShapeType="1"/>
            <a:stCxn id="34831" idx="3"/>
            <a:endCxn id="34836" idx="1"/>
          </p:cNvCxnSpPr>
          <p:nvPr/>
        </p:nvCxnSpPr>
        <p:spPr bwMode="auto">
          <a:xfrm>
            <a:off x="5938838" y="4102100"/>
            <a:ext cx="1108075" cy="273050"/>
          </a:xfrm>
          <a:prstGeom prst="bentConnector3">
            <a:avLst>
              <a:gd name="adj1" fmla="val 4985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55" name="AutoShape 39"/>
          <p:cNvCxnSpPr>
            <a:cxnSpLocks noChangeShapeType="1"/>
            <a:stCxn id="34833" idx="3"/>
            <a:endCxn id="34838" idx="1"/>
          </p:cNvCxnSpPr>
          <p:nvPr/>
        </p:nvCxnSpPr>
        <p:spPr bwMode="auto">
          <a:xfrm>
            <a:off x="5938838" y="5197475"/>
            <a:ext cx="1108075" cy="155575"/>
          </a:xfrm>
          <a:prstGeom prst="bentConnector3">
            <a:avLst>
              <a:gd name="adj1" fmla="val 4985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57" name="AutoShape 41"/>
          <p:cNvCxnSpPr>
            <a:cxnSpLocks noChangeShapeType="1"/>
            <a:stCxn id="34833" idx="3"/>
            <a:endCxn id="34837" idx="1"/>
          </p:cNvCxnSpPr>
          <p:nvPr/>
        </p:nvCxnSpPr>
        <p:spPr bwMode="auto">
          <a:xfrm flipV="1">
            <a:off x="5938838" y="4886325"/>
            <a:ext cx="1098550" cy="311150"/>
          </a:xfrm>
          <a:prstGeom prst="bentConnector3">
            <a:avLst>
              <a:gd name="adj1" fmla="val 4985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457200" y="1504950"/>
            <a:ext cx="1436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Result</a:t>
            </a:r>
          </a:p>
        </p:txBody>
      </p:sp>
      <p:sp>
        <p:nvSpPr>
          <p:cNvPr id="34859" name="Text Box 43"/>
          <p:cNvSpPr txBox="1">
            <a:spLocks noChangeArrowheads="1"/>
          </p:cNvSpPr>
          <p:nvPr/>
        </p:nvSpPr>
        <p:spPr bwMode="auto">
          <a:xfrm>
            <a:off x="2082800" y="150495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Cause/Result</a:t>
            </a:r>
          </a:p>
        </p:txBody>
      </p:sp>
      <p:sp>
        <p:nvSpPr>
          <p:cNvPr id="34860" name="Text Box 44"/>
          <p:cNvSpPr txBox="1">
            <a:spLocks noChangeArrowheads="1"/>
          </p:cNvSpPr>
          <p:nvPr/>
        </p:nvSpPr>
        <p:spPr bwMode="auto">
          <a:xfrm>
            <a:off x="4572000" y="150495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Cause/Result</a:t>
            </a:r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7239000" y="1504950"/>
            <a:ext cx="1282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Cause</a:t>
            </a:r>
          </a:p>
        </p:txBody>
      </p:sp>
      <p:sp>
        <p:nvSpPr>
          <p:cNvPr id="34862" name="Line 46"/>
          <p:cNvSpPr>
            <a:spLocks noChangeShapeType="1"/>
          </p:cNvSpPr>
          <p:nvPr/>
        </p:nvSpPr>
        <p:spPr bwMode="auto">
          <a:xfrm>
            <a:off x="6370638" y="1711325"/>
            <a:ext cx="254000" cy="1588"/>
          </a:xfrm>
          <a:prstGeom prst="line">
            <a:avLst/>
          </a:prstGeom>
          <a:noFill/>
          <a:ln w="34925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3" name="Line 47"/>
          <p:cNvSpPr>
            <a:spLocks noChangeShapeType="1"/>
          </p:cNvSpPr>
          <p:nvPr/>
        </p:nvSpPr>
        <p:spPr bwMode="auto">
          <a:xfrm>
            <a:off x="3784600" y="1704975"/>
            <a:ext cx="254000" cy="1588"/>
          </a:xfrm>
          <a:prstGeom prst="line">
            <a:avLst/>
          </a:prstGeom>
          <a:noFill/>
          <a:ln w="34925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4" name="Line 48"/>
          <p:cNvSpPr>
            <a:spLocks noChangeShapeType="1"/>
          </p:cNvSpPr>
          <p:nvPr/>
        </p:nvSpPr>
        <p:spPr bwMode="auto">
          <a:xfrm>
            <a:off x="1385888" y="1708150"/>
            <a:ext cx="254000" cy="1588"/>
          </a:xfrm>
          <a:prstGeom prst="line">
            <a:avLst/>
          </a:prstGeom>
          <a:noFill/>
          <a:ln w="34925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8" name="Text Box 52"/>
          <p:cNvSpPr txBox="1">
            <a:spLocks noChangeArrowheads="1"/>
          </p:cNvSpPr>
          <p:nvPr/>
        </p:nvSpPr>
        <p:spPr bwMode="auto">
          <a:xfrm>
            <a:off x="482600" y="5508625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Result</a:t>
            </a:r>
          </a:p>
        </p:txBody>
      </p:sp>
      <p:sp>
        <p:nvSpPr>
          <p:cNvPr id="34869" name="Text Box 53"/>
          <p:cNvSpPr txBox="1">
            <a:spLocks noChangeArrowheads="1"/>
          </p:cNvSpPr>
          <p:nvPr/>
        </p:nvSpPr>
        <p:spPr bwMode="auto">
          <a:xfrm>
            <a:off x="2108200" y="5476875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9966FF"/>
                </a:solidFill>
              </a:rPr>
              <a:t>Primary Causes</a:t>
            </a:r>
          </a:p>
        </p:txBody>
      </p:sp>
      <p:sp>
        <p:nvSpPr>
          <p:cNvPr id="34870" name="Text Box 54"/>
          <p:cNvSpPr txBox="1">
            <a:spLocks noChangeArrowheads="1"/>
          </p:cNvSpPr>
          <p:nvPr/>
        </p:nvSpPr>
        <p:spPr bwMode="auto">
          <a:xfrm>
            <a:off x="4292600" y="5476875"/>
            <a:ext cx="1901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99FF99"/>
                </a:solidFill>
              </a:rPr>
              <a:t>Secondary Causes</a:t>
            </a:r>
          </a:p>
        </p:txBody>
      </p:sp>
      <p:sp>
        <p:nvSpPr>
          <p:cNvPr id="34871" name="Text Box 55"/>
          <p:cNvSpPr txBox="1">
            <a:spLocks noChangeArrowheads="1"/>
          </p:cNvSpPr>
          <p:nvPr/>
        </p:nvSpPr>
        <p:spPr bwMode="auto">
          <a:xfrm>
            <a:off x="6650038" y="5508625"/>
            <a:ext cx="18970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Tertiary Causes</a:t>
            </a:r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 rot="-10800000">
            <a:off x="1828800" y="1706563"/>
            <a:ext cx="254000" cy="158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 rot="-10800000">
            <a:off x="4318000" y="1709738"/>
            <a:ext cx="254000" cy="158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 rot="-10800000">
            <a:off x="6985000" y="1712913"/>
            <a:ext cx="254000" cy="158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12F6-F49F-401F-A714-2057BDA5EF2A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5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10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Diagram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565150" y="3840163"/>
            <a:ext cx="1504950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/>
              <a:t>Poor Safety Performance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2438400" y="2476500"/>
            <a:ext cx="138112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Stale/Tired Approaches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2425700" y="3844925"/>
            <a:ext cx="1524000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Inappropriate Behaviors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2438400" y="5275263"/>
            <a:ext cx="1390650" cy="611187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Lack of Employee Attention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267200" y="2041525"/>
            <a:ext cx="174307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Lack of Models/ Benchmarks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4267200" y="2573338"/>
            <a:ext cx="1743075" cy="220662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No Outside Input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4267200" y="2876550"/>
            <a:ext cx="174307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Research Not Funded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6553200" y="2173288"/>
            <a:ext cx="2279650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No Money for Reference Materials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6553200" y="2778125"/>
            <a:ext cx="174307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No Funds for Classes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4254500" y="3548063"/>
            <a:ext cx="1997075" cy="220662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No Consequences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4254500" y="3844925"/>
            <a:ext cx="174307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Infrequent Inspections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4254500" y="4408488"/>
            <a:ext cx="174307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Inadequate Training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4267200" y="5173663"/>
            <a:ext cx="1743075" cy="220662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No Publicity</a:t>
            </a:r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4267200" y="5840413"/>
            <a:ext cx="214312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Lack of Sr. Management Attention</a:t>
            </a:r>
          </a:p>
        </p:txBody>
      </p:sp>
      <p:sp>
        <p:nvSpPr>
          <p:cNvPr id="31776" name="Rectangle 32"/>
          <p:cNvSpPr>
            <a:spLocks noChangeArrowheads="1"/>
          </p:cNvSpPr>
          <p:nvPr/>
        </p:nvSpPr>
        <p:spPr bwMode="auto">
          <a:xfrm>
            <a:off x="6692900" y="3451225"/>
            <a:ext cx="174307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No Performance Reviews</a:t>
            </a:r>
          </a:p>
        </p:txBody>
      </p:sp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6692900" y="4044950"/>
            <a:ext cx="174307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No Special Subject Classes</a:t>
            </a:r>
          </a:p>
        </p:txBody>
      </p:sp>
      <p:sp>
        <p:nvSpPr>
          <p:cNvPr id="31778" name="Rectangle 34"/>
          <p:cNvSpPr>
            <a:spLocks noChangeArrowheads="1"/>
          </p:cNvSpPr>
          <p:nvPr/>
        </p:nvSpPr>
        <p:spPr bwMode="auto">
          <a:xfrm>
            <a:off x="6692900" y="4681538"/>
            <a:ext cx="174307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Lack of Regular Safety Meetings</a:t>
            </a:r>
          </a:p>
        </p:txBody>
      </p:sp>
      <p:sp>
        <p:nvSpPr>
          <p:cNvPr id="31779" name="Rectangle 35"/>
          <p:cNvSpPr>
            <a:spLocks noChangeArrowheads="1"/>
          </p:cNvSpPr>
          <p:nvPr/>
        </p:nvSpPr>
        <p:spPr bwMode="auto">
          <a:xfrm>
            <a:off x="6946900" y="5573713"/>
            <a:ext cx="2038350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Zero Written Safety Messages</a:t>
            </a:r>
          </a:p>
        </p:txBody>
      </p:sp>
      <p:sp>
        <p:nvSpPr>
          <p:cNvPr id="31780" name="Rectangle 36"/>
          <p:cNvSpPr>
            <a:spLocks noChangeArrowheads="1"/>
          </p:cNvSpPr>
          <p:nvPr/>
        </p:nvSpPr>
        <p:spPr bwMode="auto">
          <a:xfrm>
            <a:off x="6943725" y="6240463"/>
            <a:ext cx="1743075" cy="415925"/>
          </a:xfrm>
          <a:prstGeom prst="rect">
            <a:avLst/>
          </a:prstGeom>
          <a:solidFill>
            <a:srgbClr val="00FF00"/>
          </a:solidFill>
          <a:ln w="254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/>
              <a:t>No Injury Cost Tracking</a:t>
            </a:r>
          </a:p>
        </p:txBody>
      </p:sp>
      <p:cxnSp>
        <p:nvCxnSpPr>
          <p:cNvPr id="31782" name="AutoShape 38"/>
          <p:cNvCxnSpPr>
            <a:cxnSpLocks noChangeShapeType="1"/>
            <a:stCxn id="31762" idx="3"/>
            <a:endCxn id="31764" idx="1"/>
          </p:cNvCxnSpPr>
          <p:nvPr/>
        </p:nvCxnSpPr>
        <p:spPr bwMode="auto">
          <a:xfrm>
            <a:off x="2082800" y="4048125"/>
            <a:ext cx="330200" cy="476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3" name="AutoShape 39"/>
          <p:cNvCxnSpPr>
            <a:cxnSpLocks noChangeShapeType="1"/>
            <a:stCxn id="31762" idx="3"/>
            <a:endCxn id="31763" idx="1"/>
          </p:cNvCxnSpPr>
          <p:nvPr/>
        </p:nvCxnSpPr>
        <p:spPr bwMode="auto">
          <a:xfrm flipV="1">
            <a:off x="2082800" y="2684463"/>
            <a:ext cx="342900" cy="136366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4" name="AutoShape 40"/>
          <p:cNvCxnSpPr>
            <a:cxnSpLocks noChangeShapeType="1"/>
            <a:stCxn id="31762" idx="3"/>
            <a:endCxn id="31765" idx="1"/>
          </p:cNvCxnSpPr>
          <p:nvPr/>
        </p:nvCxnSpPr>
        <p:spPr bwMode="auto">
          <a:xfrm>
            <a:off x="2082800" y="4048125"/>
            <a:ext cx="342900" cy="15335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6" name="AutoShape 42"/>
          <p:cNvCxnSpPr>
            <a:cxnSpLocks noChangeShapeType="1"/>
            <a:stCxn id="31763" idx="3"/>
            <a:endCxn id="31766" idx="1"/>
          </p:cNvCxnSpPr>
          <p:nvPr/>
        </p:nvCxnSpPr>
        <p:spPr bwMode="auto">
          <a:xfrm flipV="1">
            <a:off x="3832225" y="2249488"/>
            <a:ext cx="422275" cy="43497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7" name="AutoShape 43"/>
          <p:cNvCxnSpPr>
            <a:cxnSpLocks noChangeShapeType="1"/>
            <a:stCxn id="31763" idx="3"/>
            <a:endCxn id="31767" idx="1"/>
          </p:cNvCxnSpPr>
          <p:nvPr/>
        </p:nvCxnSpPr>
        <p:spPr bwMode="auto">
          <a:xfrm>
            <a:off x="3832225" y="2684463"/>
            <a:ext cx="422275" cy="0"/>
          </a:xfrm>
          <a:prstGeom prst="straightConnector1">
            <a:avLst/>
          </a:prstGeom>
          <a:noFill/>
          <a:ln w="2540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8" name="AutoShape 44"/>
          <p:cNvCxnSpPr>
            <a:cxnSpLocks noChangeShapeType="1"/>
            <a:stCxn id="31763" idx="3"/>
            <a:endCxn id="31768" idx="1"/>
          </p:cNvCxnSpPr>
          <p:nvPr/>
        </p:nvCxnSpPr>
        <p:spPr bwMode="auto">
          <a:xfrm>
            <a:off x="3832225" y="2684463"/>
            <a:ext cx="422275" cy="4000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89" name="AutoShape 45"/>
          <p:cNvCxnSpPr>
            <a:cxnSpLocks noChangeShapeType="1"/>
            <a:stCxn id="31764" idx="3"/>
            <a:endCxn id="31771" idx="1"/>
          </p:cNvCxnSpPr>
          <p:nvPr/>
        </p:nvCxnSpPr>
        <p:spPr bwMode="auto">
          <a:xfrm flipV="1">
            <a:off x="3962400" y="3659188"/>
            <a:ext cx="279400" cy="393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0" name="AutoShape 46"/>
          <p:cNvCxnSpPr>
            <a:cxnSpLocks noChangeShapeType="1"/>
            <a:stCxn id="31764" idx="3"/>
            <a:endCxn id="31772" idx="1"/>
          </p:cNvCxnSpPr>
          <p:nvPr/>
        </p:nvCxnSpPr>
        <p:spPr bwMode="auto">
          <a:xfrm>
            <a:off x="3962400" y="4052888"/>
            <a:ext cx="279400" cy="0"/>
          </a:xfrm>
          <a:prstGeom prst="straightConnector1">
            <a:avLst/>
          </a:prstGeom>
          <a:noFill/>
          <a:ln w="2540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1" name="AutoShape 47"/>
          <p:cNvCxnSpPr>
            <a:cxnSpLocks noChangeShapeType="1"/>
            <a:stCxn id="31764" idx="3"/>
            <a:endCxn id="31773" idx="1"/>
          </p:cNvCxnSpPr>
          <p:nvPr/>
        </p:nvCxnSpPr>
        <p:spPr bwMode="auto">
          <a:xfrm>
            <a:off x="3962400" y="4052888"/>
            <a:ext cx="279400" cy="56356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2" name="AutoShape 48"/>
          <p:cNvCxnSpPr>
            <a:cxnSpLocks noChangeShapeType="1"/>
            <a:stCxn id="31765" idx="3"/>
            <a:endCxn id="31774" idx="1"/>
          </p:cNvCxnSpPr>
          <p:nvPr/>
        </p:nvCxnSpPr>
        <p:spPr bwMode="auto">
          <a:xfrm flipV="1">
            <a:off x="3841750" y="5284788"/>
            <a:ext cx="412750" cy="29686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3" name="AutoShape 49"/>
          <p:cNvCxnSpPr>
            <a:cxnSpLocks noChangeShapeType="1"/>
            <a:stCxn id="31765" idx="3"/>
            <a:endCxn id="31775" idx="1"/>
          </p:cNvCxnSpPr>
          <p:nvPr/>
        </p:nvCxnSpPr>
        <p:spPr bwMode="auto">
          <a:xfrm>
            <a:off x="3841750" y="5581650"/>
            <a:ext cx="412750" cy="4667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4" name="AutoShape 50"/>
          <p:cNvCxnSpPr>
            <a:cxnSpLocks noChangeShapeType="1"/>
            <a:stCxn id="31767" idx="3"/>
            <a:endCxn id="31769" idx="1"/>
          </p:cNvCxnSpPr>
          <p:nvPr/>
        </p:nvCxnSpPr>
        <p:spPr bwMode="auto">
          <a:xfrm flipV="1">
            <a:off x="6022975" y="2381250"/>
            <a:ext cx="517525" cy="303213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5" name="AutoShape 51"/>
          <p:cNvCxnSpPr>
            <a:cxnSpLocks noChangeShapeType="1"/>
            <a:stCxn id="31767" idx="3"/>
            <a:endCxn id="31770" idx="1"/>
          </p:cNvCxnSpPr>
          <p:nvPr/>
        </p:nvCxnSpPr>
        <p:spPr bwMode="auto">
          <a:xfrm>
            <a:off x="6022975" y="2684463"/>
            <a:ext cx="517525" cy="30162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6" name="AutoShape 52"/>
          <p:cNvCxnSpPr>
            <a:cxnSpLocks noChangeShapeType="1"/>
            <a:stCxn id="31771" idx="3"/>
            <a:endCxn id="31776" idx="1"/>
          </p:cNvCxnSpPr>
          <p:nvPr/>
        </p:nvCxnSpPr>
        <p:spPr bwMode="auto">
          <a:xfrm>
            <a:off x="6264275" y="3659188"/>
            <a:ext cx="415925" cy="0"/>
          </a:xfrm>
          <a:prstGeom prst="straightConnector1">
            <a:avLst/>
          </a:prstGeom>
          <a:noFill/>
          <a:ln w="2540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7" name="AutoShape 53"/>
          <p:cNvCxnSpPr>
            <a:cxnSpLocks noChangeShapeType="1"/>
            <a:stCxn id="31773" idx="3"/>
            <a:endCxn id="31777" idx="1"/>
          </p:cNvCxnSpPr>
          <p:nvPr/>
        </p:nvCxnSpPr>
        <p:spPr bwMode="auto">
          <a:xfrm flipV="1">
            <a:off x="6010275" y="4252913"/>
            <a:ext cx="669925" cy="363537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8" name="AutoShape 54"/>
          <p:cNvCxnSpPr>
            <a:cxnSpLocks noChangeShapeType="1"/>
            <a:stCxn id="31773" idx="3"/>
            <a:endCxn id="31778" idx="1"/>
          </p:cNvCxnSpPr>
          <p:nvPr/>
        </p:nvCxnSpPr>
        <p:spPr bwMode="auto">
          <a:xfrm>
            <a:off x="6010275" y="4616450"/>
            <a:ext cx="669925" cy="2730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0" name="AutoShape 56"/>
          <p:cNvCxnSpPr>
            <a:cxnSpLocks noChangeShapeType="1"/>
            <a:stCxn id="31775" idx="3"/>
            <a:endCxn id="31780" idx="1"/>
          </p:cNvCxnSpPr>
          <p:nvPr/>
        </p:nvCxnSpPr>
        <p:spPr bwMode="auto">
          <a:xfrm>
            <a:off x="6423025" y="6048375"/>
            <a:ext cx="508000" cy="4000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1" name="AutoShape 57"/>
          <p:cNvCxnSpPr>
            <a:cxnSpLocks noChangeShapeType="1"/>
            <a:stCxn id="31774" idx="3"/>
            <a:endCxn id="31778" idx="1"/>
          </p:cNvCxnSpPr>
          <p:nvPr/>
        </p:nvCxnSpPr>
        <p:spPr bwMode="auto">
          <a:xfrm flipV="1">
            <a:off x="6022975" y="4889500"/>
            <a:ext cx="657225" cy="39528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2" name="AutoShape 58"/>
          <p:cNvCxnSpPr>
            <a:cxnSpLocks noChangeShapeType="1"/>
            <a:stCxn id="31775" idx="3"/>
            <a:endCxn id="31779" idx="1"/>
          </p:cNvCxnSpPr>
          <p:nvPr/>
        </p:nvCxnSpPr>
        <p:spPr bwMode="auto">
          <a:xfrm flipV="1">
            <a:off x="6423025" y="5781675"/>
            <a:ext cx="511175" cy="266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818" name="Text Box 74"/>
          <p:cNvSpPr txBox="1">
            <a:spLocks noChangeArrowheads="1"/>
          </p:cNvSpPr>
          <p:nvPr/>
        </p:nvSpPr>
        <p:spPr bwMode="auto">
          <a:xfrm>
            <a:off x="457200" y="1504950"/>
            <a:ext cx="1436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Result</a:t>
            </a:r>
          </a:p>
        </p:txBody>
      </p:sp>
      <p:sp>
        <p:nvSpPr>
          <p:cNvPr id="31819" name="Text Box 75"/>
          <p:cNvSpPr txBox="1">
            <a:spLocks noChangeArrowheads="1"/>
          </p:cNvSpPr>
          <p:nvPr/>
        </p:nvSpPr>
        <p:spPr bwMode="auto">
          <a:xfrm>
            <a:off x="2082800" y="150495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Cause/Result</a:t>
            </a:r>
          </a:p>
        </p:txBody>
      </p:sp>
      <p:sp>
        <p:nvSpPr>
          <p:cNvPr id="31820" name="Text Box 76"/>
          <p:cNvSpPr txBox="1">
            <a:spLocks noChangeArrowheads="1"/>
          </p:cNvSpPr>
          <p:nvPr/>
        </p:nvSpPr>
        <p:spPr bwMode="auto">
          <a:xfrm>
            <a:off x="4572000" y="150495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Cause/Result</a:t>
            </a:r>
          </a:p>
        </p:txBody>
      </p:sp>
      <p:sp>
        <p:nvSpPr>
          <p:cNvPr id="31821" name="Text Box 77"/>
          <p:cNvSpPr txBox="1">
            <a:spLocks noChangeArrowheads="1"/>
          </p:cNvSpPr>
          <p:nvPr/>
        </p:nvSpPr>
        <p:spPr bwMode="auto">
          <a:xfrm>
            <a:off x="7239000" y="1504950"/>
            <a:ext cx="1282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Cause</a:t>
            </a:r>
          </a:p>
        </p:txBody>
      </p:sp>
      <p:sp>
        <p:nvSpPr>
          <p:cNvPr id="31822" name="Line 78"/>
          <p:cNvSpPr>
            <a:spLocks noChangeShapeType="1"/>
          </p:cNvSpPr>
          <p:nvPr/>
        </p:nvSpPr>
        <p:spPr bwMode="auto">
          <a:xfrm>
            <a:off x="6370638" y="1711325"/>
            <a:ext cx="254000" cy="1588"/>
          </a:xfrm>
          <a:prstGeom prst="line">
            <a:avLst/>
          </a:prstGeom>
          <a:noFill/>
          <a:ln w="34925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23" name="Line 79"/>
          <p:cNvSpPr>
            <a:spLocks noChangeShapeType="1"/>
          </p:cNvSpPr>
          <p:nvPr/>
        </p:nvSpPr>
        <p:spPr bwMode="auto">
          <a:xfrm>
            <a:off x="3784600" y="1704975"/>
            <a:ext cx="254000" cy="1588"/>
          </a:xfrm>
          <a:prstGeom prst="line">
            <a:avLst/>
          </a:prstGeom>
          <a:noFill/>
          <a:ln w="34925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24" name="Line 80"/>
          <p:cNvSpPr>
            <a:spLocks noChangeShapeType="1"/>
          </p:cNvSpPr>
          <p:nvPr/>
        </p:nvSpPr>
        <p:spPr bwMode="auto">
          <a:xfrm>
            <a:off x="1385888" y="1708150"/>
            <a:ext cx="254000" cy="1588"/>
          </a:xfrm>
          <a:prstGeom prst="line">
            <a:avLst/>
          </a:prstGeom>
          <a:noFill/>
          <a:ln w="34925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25" name="Line 81"/>
          <p:cNvSpPr>
            <a:spLocks noChangeShapeType="1"/>
          </p:cNvSpPr>
          <p:nvPr/>
        </p:nvSpPr>
        <p:spPr bwMode="auto">
          <a:xfrm rot="-10800000">
            <a:off x="1828800" y="1706563"/>
            <a:ext cx="254000" cy="158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26" name="Line 82"/>
          <p:cNvSpPr>
            <a:spLocks noChangeShapeType="1"/>
          </p:cNvSpPr>
          <p:nvPr/>
        </p:nvSpPr>
        <p:spPr bwMode="auto">
          <a:xfrm rot="-10800000">
            <a:off x="4318000" y="1709738"/>
            <a:ext cx="254000" cy="158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27" name="Line 83"/>
          <p:cNvSpPr>
            <a:spLocks noChangeShapeType="1"/>
          </p:cNvSpPr>
          <p:nvPr/>
        </p:nvSpPr>
        <p:spPr bwMode="auto">
          <a:xfrm rot="-10800000">
            <a:off x="6985000" y="1712913"/>
            <a:ext cx="254000" cy="158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E30A-66DA-4502-A536-36C42FCF7919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4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b="1" dirty="0">
                <a:solidFill>
                  <a:srgbClr val="FFFF00"/>
                </a:solidFill>
              </a:rPr>
              <a:t>Bench Marking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Benchmarking: What is it?</a:t>
            </a:r>
            <a:br>
              <a:rPr lang="en-US" sz="2400" b="1" dirty="0">
                <a:solidFill>
                  <a:srgbClr val="FFFF00"/>
                </a:solidFill>
              </a:rPr>
            </a:br>
            <a:endParaRPr lang="en-US" sz="2400" b="1" dirty="0">
              <a:solidFill>
                <a:srgbClr val="FFFF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400" i="1" dirty="0">
                <a:solidFill>
                  <a:srgbClr val="FFFF00"/>
                </a:solidFill>
              </a:rPr>
              <a:t>"... benchmarking ...[is] ...'the process of identifying, understanding, and adapting outstanding practices and processes from organizations anywhere in the world to help your organization improve its performance.'"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—American Productivity &amp; Quality Center</a:t>
            </a:r>
            <a:br>
              <a:rPr lang="en-US" sz="2400" dirty="0">
                <a:solidFill>
                  <a:srgbClr val="FFFF00"/>
                </a:solidFill>
              </a:rPr>
            </a:br>
            <a:endParaRPr lang="en-US" sz="2400" i="1" dirty="0">
              <a:solidFill>
                <a:srgbClr val="FFFF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400" i="1" dirty="0">
                <a:solidFill>
                  <a:srgbClr val="FFFF00"/>
                </a:solidFill>
              </a:rPr>
              <a:t>"... benchmarking ...[is]... an on-going outreach activity; the goal of the outreach is identification of best operating practices that, when implemented, produce superior performance."</a:t>
            </a:r>
            <a:br>
              <a:rPr lang="en-US" sz="2400" i="1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—</a:t>
            </a:r>
            <a:r>
              <a:rPr lang="en-US" sz="2400" dirty="0" err="1">
                <a:solidFill>
                  <a:srgbClr val="FFFF00"/>
                </a:solidFill>
              </a:rPr>
              <a:t>Bogan</a:t>
            </a:r>
            <a:r>
              <a:rPr lang="en-US" sz="2400" dirty="0">
                <a:solidFill>
                  <a:srgbClr val="FFFF00"/>
                </a:solidFill>
              </a:rPr>
              <a:t> and English, Benchmarking for Best Practices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/>
            </a:r>
            <a:br>
              <a:rPr lang="en-US" sz="2400" dirty="0">
                <a:solidFill>
                  <a:srgbClr val="FFFF00"/>
                </a:solidFill>
              </a:rPr>
            </a:br>
            <a:endParaRPr lang="en-US" sz="2400" b="1" dirty="0">
              <a:solidFill>
                <a:srgbClr val="FFFF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400" b="1" dirty="0">
                <a:solidFill>
                  <a:srgbClr val="FFFF00"/>
                </a:solidFill>
              </a:rPr>
              <a:t>Benchmark </a:t>
            </a:r>
            <a:r>
              <a:rPr lang="en-US" sz="2400" dirty="0">
                <a:solidFill>
                  <a:srgbClr val="FFFF00"/>
                </a:solidFill>
              </a:rPr>
              <a:t>refers to a </a:t>
            </a:r>
            <a:r>
              <a:rPr lang="en-US" sz="2400" i="1" dirty="0">
                <a:solidFill>
                  <a:srgbClr val="FFFF00"/>
                </a:solidFill>
              </a:rPr>
              <a:t>measure of best practice performance.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Benchmarking</a:t>
            </a:r>
            <a:r>
              <a:rPr lang="en-US" sz="2400" dirty="0">
                <a:solidFill>
                  <a:srgbClr val="FFFF00"/>
                </a:solidFill>
              </a:rPr>
              <a:t> refers to the </a:t>
            </a:r>
            <a:r>
              <a:rPr lang="en-US" sz="2400" i="1" dirty="0">
                <a:solidFill>
                  <a:srgbClr val="FFFF00"/>
                </a:solidFill>
              </a:rPr>
              <a:t>search for the best practices that yields the benchmark performance</a:t>
            </a:r>
            <a:r>
              <a:rPr lang="en-US" sz="2400" dirty="0">
                <a:solidFill>
                  <a:srgbClr val="FFFF00"/>
                </a:solidFill>
              </a:rPr>
              <a:t>, with emphasis on how you can </a:t>
            </a:r>
            <a:r>
              <a:rPr lang="en-US" sz="2400" b="1" i="1" dirty="0">
                <a:solidFill>
                  <a:srgbClr val="FFFF00"/>
                </a:solidFill>
              </a:rPr>
              <a:t>apply the process</a:t>
            </a:r>
            <a:r>
              <a:rPr lang="en-US" sz="2400" dirty="0">
                <a:solidFill>
                  <a:srgbClr val="FFFF00"/>
                </a:solidFill>
              </a:rPr>
              <a:t> to achieve </a:t>
            </a:r>
            <a:r>
              <a:rPr lang="en-US" sz="2400" b="1" i="1" dirty="0">
                <a:solidFill>
                  <a:srgbClr val="FFFF00"/>
                </a:solidFill>
              </a:rPr>
              <a:t>superior results</a:t>
            </a:r>
            <a:r>
              <a:rPr lang="en-US" sz="1800" b="1" i="1" dirty="0"/>
              <a:t>.</a:t>
            </a:r>
            <a:endParaRPr lang="en-US" sz="1800" dirty="0"/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8D27-32FD-4DF1-B019-DB8B48C7867F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7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b="1" dirty="0">
                <a:solidFill>
                  <a:srgbClr val="FFFF00"/>
                </a:solidFill>
              </a:rPr>
              <a:t>Bench Marking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FFFF00"/>
                </a:solidFill>
              </a:rPr>
              <a:t>All process improvement efforts require a sound methodology and implementation, and benchmarking is no different. You need to:</a:t>
            </a:r>
            <a:br>
              <a:rPr lang="en-US" sz="2400" dirty="0">
                <a:solidFill>
                  <a:srgbClr val="FFFF00"/>
                </a:solidFill>
              </a:rPr>
            </a:br>
            <a:endParaRPr lang="en-US" sz="2400" dirty="0">
              <a:solidFill>
                <a:srgbClr val="FFFF00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Identify benchmarking partners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Select a benchmarking approach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Gather information (research, surveys, benchmarking visits)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Distill the learning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Select ideas to implement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Pilot 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Implement </a:t>
            </a: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9A8D-BCE3-417D-8351-A3EF9ADE78E9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7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886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b="1" u="sng" dirty="0">
                <a:solidFill>
                  <a:srgbClr val="FFFF00"/>
                </a:solidFill>
              </a:rPr>
              <a:t>Why Determine Root Cause?</a:t>
            </a:r>
            <a:br>
              <a:rPr lang="en-US" sz="4000" b="1" u="sng" dirty="0">
                <a:solidFill>
                  <a:srgbClr val="FFFF00"/>
                </a:solidFill>
              </a:rPr>
            </a:br>
            <a:endParaRPr lang="en-US" sz="4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1036638" indent="-1036638">
              <a:lnSpc>
                <a:spcPct val="90000"/>
              </a:lnSpc>
              <a:tabLst>
                <a:tab pos="854075" algn="l"/>
              </a:tabLst>
            </a:pPr>
            <a:r>
              <a:rPr lang="en-US" sz="2400" dirty="0">
                <a:solidFill>
                  <a:srgbClr val="FFFF00"/>
                </a:solidFill>
              </a:rPr>
              <a:t>Prevent problems from recurring</a:t>
            </a:r>
          </a:p>
          <a:p>
            <a:pPr marL="1036638" indent="-1036638">
              <a:lnSpc>
                <a:spcPct val="90000"/>
              </a:lnSpc>
              <a:buFontTx/>
              <a:buNone/>
              <a:tabLst>
                <a:tab pos="854075" algn="l"/>
              </a:tabLst>
            </a:pPr>
            <a:endParaRPr lang="en-US" sz="2400" b="1" dirty="0">
              <a:solidFill>
                <a:srgbClr val="FFFF00"/>
              </a:solidFill>
            </a:endParaRPr>
          </a:p>
          <a:p>
            <a:pPr marL="1036638" indent="-1036638">
              <a:lnSpc>
                <a:spcPct val="90000"/>
              </a:lnSpc>
              <a:tabLst>
                <a:tab pos="854075" algn="l"/>
              </a:tabLst>
            </a:pPr>
            <a:r>
              <a:rPr lang="en-US" sz="2400" dirty="0">
                <a:solidFill>
                  <a:srgbClr val="FFFF00"/>
                </a:solidFill>
              </a:rPr>
              <a:t>Reduce possible injury to personnel </a:t>
            </a:r>
          </a:p>
          <a:p>
            <a:pPr marL="1036638" indent="-1036638">
              <a:lnSpc>
                <a:spcPct val="90000"/>
              </a:lnSpc>
              <a:tabLst>
                <a:tab pos="854075" algn="l"/>
              </a:tabLst>
            </a:pPr>
            <a:endParaRPr lang="en-US" sz="2400" dirty="0">
              <a:solidFill>
                <a:srgbClr val="FFFF00"/>
              </a:solidFill>
            </a:endParaRPr>
          </a:p>
          <a:p>
            <a:pPr marL="1036638" indent="-1036638">
              <a:lnSpc>
                <a:spcPct val="90000"/>
              </a:lnSpc>
              <a:tabLst>
                <a:tab pos="854075" algn="l"/>
              </a:tabLst>
            </a:pPr>
            <a:r>
              <a:rPr lang="en-US" sz="2400" dirty="0">
                <a:solidFill>
                  <a:srgbClr val="FFFF00"/>
                </a:solidFill>
              </a:rPr>
              <a:t>Reduce rework and scrap</a:t>
            </a:r>
          </a:p>
          <a:p>
            <a:pPr marL="1036638" indent="-1036638">
              <a:lnSpc>
                <a:spcPct val="90000"/>
              </a:lnSpc>
              <a:tabLst>
                <a:tab pos="854075" algn="l"/>
              </a:tabLst>
            </a:pPr>
            <a:endParaRPr lang="en-US" sz="2400" b="1" dirty="0">
              <a:solidFill>
                <a:srgbClr val="FFFF00"/>
              </a:solidFill>
            </a:endParaRPr>
          </a:p>
          <a:p>
            <a:pPr marL="1036638" indent="-1036638">
              <a:lnSpc>
                <a:spcPct val="90000"/>
              </a:lnSpc>
              <a:tabLst>
                <a:tab pos="854075" algn="l"/>
              </a:tabLst>
            </a:pPr>
            <a:r>
              <a:rPr lang="en-US" sz="2400" dirty="0">
                <a:solidFill>
                  <a:srgbClr val="FFFF00"/>
                </a:solidFill>
              </a:rPr>
              <a:t>Increase competitiveness</a:t>
            </a:r>
          </a:p>
          <a:p>
            <a:pPr marL="1036638" indent="-1036638">
              <a:lnSpc>
                <a:spcPct val="90000"/>
              </a:lnSpc>
              <a:buFontTx/>
              <a:buNone/>
              <a:tabLst>
                <a:tab pos="854075" algn="l"/>
              </a:tabLst>
            </a:pPr>
            <a:endParaRPr lang="en-US" sz="2400" b="1" dirty="0">
              <a:solidFill>
                <a:srgbClr val="FFFF00"/>
              </a:solidFill>
            </a:endParaRPr>
          </a:p>
          <a:p>
            <a:pPr marL="1036638" indent="-1036638">
              <a:lnSpc>
                <a:spcPct val="90000"/>
              </a:lnSpc>
              <a:tabLst>
                <a:tab pos="854075" algn="l"/>
              </a:tabLst>
            </a:pPr>
            <a:r>
              <a:rPr lang="en-US" sz="2400" dirty="0">
                <a:solidFill>
                  <a:srgbClr val="FFFF00"/>
                </a:solidFill>
              </a:rPr>
              <a:t>Promote happy customers 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  <a:p>
            <a:pPr marL="1036638" indent="-1036638">
              <a:lnSpc>
                <a:spcPct val="90000"/>
              </a:lnSpc>
              <a:tabLst>
                <a:tab pos="854075" algn="l"/>
              </a:tabLst>
            </a:pPr>
            <a:endParaRPr lang="en-US" sz="2400" dirty="0">
              <a:solidFill>
                <a:srgbClr val="FFFF00"/>
              </a:solidFill>
            </a:endParaRPr>
          </a:p>
          <a:p>
            <a:pPr marL="1036638" indent="-1036638">
              <a:lnSpc>
                <a:spcPct val="90000"/>
              </a:lnSpc>
              <a:tabLst>
                <a:tab pos="854075" algn="l"/>
              </a:tabLst>
            </a:pPr>
            <a:r>
              <a:rPr lang="en-US" sz="2400" dirty="0">
                <a:solidFill>
                  <a:srgbClr val="FFFF00"/>
                </a:solidFill>
              </a:rPr>
              <a:t>Ultimately, reduce cost and save money</a:t>
            </a: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9757-2B1C-4B9F-9A76-676D36EF67F7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5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u="sng" dirty="0" smtClean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Goal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sz="3200" b="1" dirty="0">
                <a:solidFill>
                  <a:srgbClr val="FFFF00"/>
                </a:solidFill>
              </a:rPr>
              <a:t>Successful application of the analysis and determination of the Root Cause should result in elimination of the problem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31B8-BFB2-46F4-8E96-48366DE11DA3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3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b="1" u="sng" dirty="0">
                <a:solidFill>
                  <a:srgbClr val="FFFF00"/>
                </a:solidFill>
              </a:rPr>
              <a:t>Common Errors of Root Cause</a:t>
            </a:r>
            <a:r>
              <a:rPr lang="en-US" sz="4000" u="sng" dirty="0">
                <a:solidFill>
                  <a:srgbClr val="FFFF00"/>
                </a:solidFill>
              </a:rPr>
              <a:t> 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752475"/>
            <a:r>
              <a:rPr lang="en-US" dirty="0" smtClean="0">
                <a:solidFill>
                  <a:srgbClr val="FFFF00"/>
                </a:solidFill>
              </a:rPr>
              <a:t>Ending </a:t>
            </a:r>
            <a:r>
              <a:rPr lang="en-US" dirty="0">
                <a:solidFill>
                  <a:srgbClr val="FFFF00"/>
                </a:solidFill>
              </a:rPr>
              <a:t>analysis at a symptomatic cause</a:t>
            </a:r>
          </a:p>
          <a:p>
            <a:pPr marL="752475"/>
            <a:r>
              <a:rPr lang="en-US" dirty="0">
                <a:solidFill>
                  <a:srgbClr val="FFFF00"/>
                </a:solidFill>
              </a:rPr>
              <a:t>Assigning as the cause of the problem the “why” event that preceded the real cause </a:t>
            </a:r>
          </a:p>
          <a:p>
            <a:pPr marL="752475"/>
            <a:r>
              <a:rPr lang="en-US" dirty="0" smtClean="0">
                <a:solidFill>
                  <a:srgbClr val="FFFF00"/>
                </a:solidFill>
              </a:rPr>
              <a:t>Looking for a single cause- often 2 or 3 which contribute and may be interacting</a:t>
            </a: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1D7AB-DF75-4436-A5CF-7E853778A127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1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u="sng" dirty="0" smtClean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SUMMARY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2800" dirty="0">
                <a:solidFill>
                  <a:srgbClr val="FFFF00"/>
                </a:solidFill>
              </a:rPr>
              <a:t>Why determine Root Cause?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 dirty="0">
                <a:solidFill>
                  <a:srgbClr val="FFFF00"/>
                </a:solidFill>
              </a:rPr>
              <a:t>What Is Root Cause Analysis? 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 dirty="0">
                <a:solidFill>
                  <a:srgbClr val="FFFF00"/>
                </a:solidFill>
              </a:rPr>
              <a:t>When Should Root Cause Analysis be performed? 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 dirty="0">
                <a:solidFill>
                  <a:srgbClr val="FFFF00"/>
                </a:solidFill>
              </a:rPr>
              <a:t>How to determine Root Cause 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 dirty="0">
                <a:solidFill>
                  <a:srgbClr val="FFFF00"/>
                </a:solidFill>
              </a:rPr>
              <a:t>Useful Tools to Determine Root Cause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i="1" dirty="0">
                <a:solidFill>
                  <a:srgbClr val="FFFF00"/>
                </a:solidFill>
              </a:rPr>
              <a:t>Five Whys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i="1" dirty="0">
                <a:solidFill>
                  <a:srgbClr val="FFFF00"/>
                </a:solidFill>
              </a:rPr>
              <a:t>Pareto Analysis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i="1" dirty="0" smtClean="0">
                <a:solidFill>
                  <a:srgbClr val="FFFF00"/>
                </a:solidFill>
              </a:rPr>
              <a:t>Brainstorming</a:t>
            </a:r>
            <a:endParaRPr lang="en-US" sz="2000" i="1" dirty="0">
              <a:solidFill>
                <a:srgbClr val="FFFF00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i="1" dirty="0" smtClean="0">
                <a:solidFill>
                  <a:srgbClr val="FFFF00"/>
                </a:solidFill>
              </a:rPr>
              <a:t>Cause &amp; Effect Diagram</a:t>
            </a:r>
            <a:endParaRPr lang="en-US" sz="2000" i="1" dirty="0">
              <a:solidFill>
                <a:srgbClr val="FFFF00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i="1" smtClean="0">
                <a:solidFill>
                  <a:srgbClr val="FFFF00"/>
                </a:solidFill>
              </a:rPr>
              <a:t>Tree Diagram</a:t>
            </a:r>
            <a:endParaRPr lang="en-US" sz="2000" i="1" dirty="0" smtClean="0">
              <a:solidFill>
                <a:srgbClr val="FFFF00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000" i="1" dirty="0" smtClean="0">
                <a:solidFill>
                  <a:srgbClr val="FFFF00"/>
                </a:solidFill>
              </a:rPr>
              <a:t>Benchmarking</a:t>
            </a:r>
            <a:endParaRPr lang="en-US" sz="2000" i="1" dirty="0">
              <a:solidFill>
                <a:srgbClr val="FFFF00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800" dirty="0">
                <a:solidFill>
                  <a:srgbClr val="FFFF00"/>
                </a:solidFill>
              </a:rPr>
              <a:t>Common Errors of Root Cause</a:t>
            </a: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7B9A-8CEF-430E-9B98-CC4FCD8DE712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5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b="1" u="sng" dirty="0">
                <a:solidFill>
                  <a:srgbClr val="FFFF00"/>
                </a:solidFill>
              </a:rPr>
              <a:t>Look Beyond the Obvious</a:t>
            </a:r>
            <a:r>
              <a:rPr lang="en-US" sz="4000" u="sng" dirty="0">
                <a:solidFill>
                  <a:srgbClr val="FFFF00"/>
                </a:solidFill>
              </a:rPr>
              <a:t> 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685800" indent="-508000"/>
            <a:r>
              <a:rPr lang="en-US" sz="4000" dirty="0">
                <a:solidFill>
                  <a:srgbClr val="FFFF00"/>
                </a:solidFill>
              </a:rPr>
              <a:t>Invariably, the root cause of a problem is not the initial reaction </a:t>
            </a:r>
          </a:p>
          <a:p>
            <a:pPr marL="685800" indent="-508000"/>
            <a:r>
              <a:rPr lang="en-US" sz="4000" dirty="0">
                <a:solidFill>
                  <a:srgbClr val="FFFF00"/>
                </a:solidFill>
              </a:rPr>
              <a:t>It is not just restating the </a:t>
            </a:r>
            <a:r>
              <a:rPr lang="en-US" sz="4000" dirty="0" smtClean="0">
                <a:solidFill>
                  <a:srgbClr val="FFFF00"/>
                </a:solidFill>
              </a:rPr>
              <a:t>Finding or Symptom </a:t>
            </a:r>
            <a:endParaRPr lang="en-US" sz="4000" dirty="0">
              <a:solidFill>
                <a:srgbClr val="FFFF00"/>
              </a:solidFill>
            </a:endParaRP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261E-1E85-4B38-B6BF-524D968F69E6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b="1" u="sng" dirty="0">
                <a:solidFill>
                  <a:srgbClr val="FFFF00"/>
                </a:solidFill>
              </a:rPr>
              <a:t>Often the Stated Root Cause</a:t>
            </a:r>
            <a:br>
              <a:rPr lang="en-US" sz="4000" b="1" u="sng" dirty="0">
                <a:solidFill>
                  <a:srgbClr val="FFFF00"/>
                </a:solidFill>
              </a:rPr>
            </a:br>
            <a:r>
              <a:rPr lang="en-US" sz="4000" b="1" u="sng" dirty="0">
                <a:solidFill>
                  <a:srgbClr val="FFFF00"/>
                </a:solidFill>
              </a:rPr>
              <a:t>is the Quick, but Incorrect Answer</a:t>
            </a:r>
            <a:r>
              <a:rPr lang="en-US" sz="3600" u="sng" dirty="0">
                <a:solidFill>
                  <a:srgbClr val="FFFF00"/>
                </a:solidFill>
              </a:rPr>
              <a:t> 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168275" indent="0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For example, a normal response is:</a:t>
            </a:r>
          </a:p>
          <a:p>
            <a:pPr marL="168275" indent="0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Equipment Failure</a:t>
            </a:r>
          </a:p>
          <a:p>
            <a:pPr marL="168275" indent="0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Human Error</a:t>
            </a:r>
          </a:p>
          <a:p>
            <a:pPr marL="168275" indent="0">
              <a:lnSpc>
                <a:spcPct val="90000"/>
              </a:lnSpc>
            </a:pPr>
            <a:endParaRPr lang="en-US" dirty="0">
              <a:solidFill>
                <a:srgbClr val="FFFF00"/>
              </a:solidFill>
            </a:endParaRPr>
          </a:p>
          <a:p>
            <a:pPr marL="168275" indent="0">
              <a:lnSpc>
                <a:spcPct val="90000"/>
              </a:lnSpc>
            </a:pPr>
            <a:endParaRPr lang="en-US" dirty="0">
              <a:solidFill>
                <a:srgbClr val="FFFF00"/>
              </a:solidFill>
            </a:endParaRPr>
          </a:p>
          <a:p>
            <a:pPr marL="168275" indent="0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Initial response is usually the </a:t>
            </a:r>
            <a:r>
              <a:rPr lang="en-US" i="1" u="sng" dirty="0">
                <a:solidFill>
                  <a:srgbClr val="FFFF00"/>
                </a:solidFill>
              </a:rPr>
              <a:t>symptom</a:t>
            </a:r>
            <a:r>
              <a:rPr lang="en-US" dirty="0">
                <a:solidFill>
                  <a:srgbClr val="FFFF00"/>
                </a:solidFill>
              </a:rPr>
              <a:t>, not the root cause of the problem.  This is why Root Cause Analysis is a very useful and productive tool. </a:t>
            </a: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2599-1926-451A-8662-101B15DA778A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0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3600" b="1" u="sng" dirty="0">
                <a:solidFill>
                  <a:srgbClr val="FFFF00"/>
                </a:solidFill>
              </a:rPr>
              <a:t>Most Times Root Cause Turns Out to be </a:t>
            </a:r>
            <a:r>
              <a:rPr lang="en-US" sz="3600" b="1" u="sng" dirty="0" smtClean="0">
                <a:solidFill>
                  <a:srgbClr val="FFFF00"/>
                </a:solidFill>
              </a:rPr>
              <a:t/>
            </a:r>
            <a:br>
              <a:rPr lang="en-US" sz="3600" b="1" u="sng" dirty="0" smtClean="0">
                <a:solidFill>
                  <a:srgbClr val="FFFF00"/>
                </a:solidFill>
              </a:rPr>
            </a:br>
            <a:r>
              <a:rPr lang="en-US" sz="3600" b="1" u="sng" dirty="0" smtClean="0">
                <a:solidFill>
                  <a:srgbClr val="FFFF00"/>
                </a:solidFill>
              </a:rPr>
              <a:t>Much </a:t>
            </a:r>
            <a:r>
              <a:rPr lang="en-US" sz="3600" b="1" u="sng" dirty="0">
                <a:solidFill>
                  <a:srgbClr val="FFFF00"/>
                </a:solidFill>
              </a:rPr>
              <a:t>More</a:t>
            </a:r>
            <a:r>
              <a:rPr lang="en-US" sz="3600" u="sng" dirty="0">
                <a:solidFill>
                  <a:srgbClr val="FFFF00"/>
                </a:solidFill>
              </a:rPr>
              <a:t> 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1500188"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Such as:</a:t>
            </a:r>
          </a:p>
          <a:p>
            <a:pPr marL="1500188"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1500188"/>
            <a:r>
              <a:rPr lang="en-US" dirty="0">
                <a:solidFill>
                  <a:srgbClr val="FFFF00"/>
                </a:solidFill>
              </a:rPr>
              <a:t>Process or program failure</a:t>
            </a:r>
          </a:p>
          <a:p>
            <a:pPr marL="1500188"/>
            <a:r>
              <a:rPr lang="en-US" dirty="0">
                <a:solidFill>
                  <a:srgbClr val="FFFF00"/>
                </a:solidFill>
              </a:rPr>
              <a:t>System or organization failure</a:t>
            </a:r>
          </a:p>
          <a:p>
            <a:pPr marL="1500188"/>
            <a:r>
              <a:rPr lang="en-US" dirty="0">
                <a:solidFill>
                  <a:srgbClr val="FFFF00"/>
                </a:solidFill>
              </a:rPr>
              <a:t>Poorly written work instructions </a:t>
            </a:r>
          </a:p>
          <a:p>
            <a:pPr marL="1500188"/>
            <a:r>
              <a:rPr lang="en-US" dirty="0">
                <a:solidFill>
                  <a:srgbClr val="FFFF00"/>
                </a:solidFill>
              </a:rPr>
              <a:t>Lack of training</a:t>
            </a: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5C0F-8914-4095-AF35-4B8536C9EEE7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4000" b="1" u="sng" dirty="0">
                <a:solidFill>
                  <a:srgbClr val="FFFF00"/>
                </a:solidFill>
              </a:rPr>
              <a:t>What is Root Cause Analysis?</a:t>
            </a:r>
            <a:r>
              <a:rPr lang="en-US" sz="4000" u="sng" dirty="0">
                <a:solidFill>
                  <a:srgbClr val="FFFF00"/>
                </a:solidFill>
              </a:rPr>
              <a:t> 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619125" indent="7938">
              <a:buFontTx/>
              <a:buNone/>
            </a:pPr>
            <a:r>
              <a:rPr lang="en-US" sz="2800" u="sng" dirty="0">
                <a:solidFill>
                  <a:srgbClr val="FFFF00"/>
                </a:solidFill>
              </a:rPr>
              <a:t>Root Cause Analysis</a:t>
            </a:r>
            <a:r>
              <a:rPr lang="en-US" sz="2800" dirty="0">
                <a:solidFill>
                  <a:srgbClr val="FFFF00"/>
                </a:solidFill>
              </a:rPr>
              <a:t> is an in-depth process or technique for identifying the </a:t>
            </a:r>
            <a:r>
              <a:rPr lang="en-US" sz="2800" b="1" u="sng" dirty="0">
                <a:solidFill>
                  <a:srgbClr val="FFFF00"/>
                </a:solidFill>
              </a:rPr>
              <a:t>most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u="sng" dirty="0">
                <a:solidFill>
                  <a:srgbClr val="FFFF00"/>
                </a:solidFill>
              </a:rPr>
              <a:t>basic</a:t>
            </a:r>
            <a:r>
              <a:rPr lang="en-US" sz="2800" dirty="0">
                <a:solidFill>
                  <a:srgbClr val="FFFF00"/>
                </a:solidFill>
              </a:rPr>
              <a:t> factor(s) underlying a </a:t>
            </a:r>
            <a:r>
              <a:rPr lang="en-US" sz="2800" dirty="0" smtClean="0">
                <a:solidFill>
                  <a:srgbClr val="FFFF00"/>
                </a:solidFill>
              </a:rPr>
              <a:t>(</a:t>
            </a:r>
            <a:r>
              <a:rPr lang="en-US" sz="2800" dirty="0">
                <a:solidFill>
                  <a:srgbClr val="FFFF00"/>
                </a:solidFill>
              </a:rPr>
              <a:t>problem).</a:t>
            </a:r>
          </a:p>
          <a:p>
            <a:pPr marL="619125" indent="7938">
              <a:buFontTx/>
              <a:buNone/>
            </a:pPr>
            <a:endParaRPr lang="en-US" sz="2800" dirty="0">
              <a:solidFill>
                <a:srgbClr val="FFFF00"/>
              </a:solidFill>
            </a:endParaRPr>
          </a:p>
          <a:p>
            <a:pPr marL="619125" indent="7938"/>
            <a:r>
              <a:rPr lang="en-US" sz="2800" dirty="0">
                <a:solidFill>
                  <a:srgbClr val="FFFF00"/>
                </a:solidFill>
              </a:rPr>
              <a:t>  Focus is on systems and processes</a:t>
            </a:r>
          </a:p>
          <a:p>
            <a:pPr marL="619125" indent="7938"/>
            <a:r>
              <a:rPr lang="en-US" sz="2800" dirty="0">
                <a:solidFill>
                  <a:srgbClr val="FFFF00"/>
                </a:solidFill>
              </a:rPr>
              <a:t>  Focus is not on individuals </a:t>
            </a: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69FB-78DE-48B0-8DB8-67288D844397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0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3600" b="1" u="sng" dirty="0">
                <a:solidFill>
                  <a:srgbClr val="FFFF00"/>
                </a:solidFill>
              </a:rPr>
              <a:t>When Should Root Cause Analysis be Performed?</a:t>
            </a:r>
            <a:r>
              <a:rPr lang="en-US" sz="3600" u="sng" dirty="0">
                <a:solidFill>
                  <a:srgbClr val="FFFF00"/>
                </a:solidFill>
              </a:rPr>
              <a:t> </a:t>
            </a:r>
            <a:r>
              <a:rPr lang="en-US" sz="40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573088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Significant or consequential events</a:t>
            </a:r>
          </a:p>
          <a:p>
            <a:pPr marL="573088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Repetitive human errors are occurring during a specific process</a:t>
            </a:r>
          </a:p>
          <a:p>
            <a:pPr marL="573088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Repetitive equipment failures associated with a specific process</a:t>
            </a:r>
          </a:p>
          <a:p>
            <a:pPr marL="573088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Performance is generally below desired standard </a:t>
            </a:r>
          </a:p>
          <a:p>
            <a:pPr marL="573088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May be </a:t>
            </a:r>
            <a:r>
              <a:rPr lang="en-US" dirty="0" smtClean="0">
                <a:solidFill>
                  <a:srgbClr val="FFFF00"/>
                </a:solidFill>
              </a:rPr>
              <a:t>MRR/SCAR driven</a:t>
            </a:r>
            <a:endParaRPr lang="en-US" dirty="0">
              <a:solidFill>
                <a:srgbClr val="FFFF00"/>
              </a:solidFill>
            </a:endParaRP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9C3A-27D2-4D40-8D98-8380DF313810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3600" b="1" u="sng" dirty="0">
                <a:solidFill>
                  <a:srgbClr val="FFFF00"/>
                </a:solidFill>
              </a:rPr>
              <a:t>How to Determine the Real Root Cause?</a:t>
            </a:r>
            <a:r>
              <a:rPr lang="en-US" sz="3600" u="sng" dirty="0">
                <a:solidFill>
                  <a:srgbClr val="FFFF00"/>
                </a:solidFill>
              </a:rPr>
              <a:t> 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</a:rPr>
              <a:t>Assign the task to a </a:t>
            </a:r>
            <a:r>
              <a:rPr lang="en-US" sz="2400" dirty="0" smtClean="0">
                <a:solidFill>
                  <a:srgbClr val="FFFF00"/>
                </a:solidFill>
              </a:rPr>
              <a:t>person/team </a:t>
            </a:r>
            <a:r>
              <a:rPr lang="en-US" sz="2400" dirty="0">
                <a:solidFill>
                  <a:srgbClr val="FFFF00"/>
                </a:solidFill>
              </a:rPr>
              <a:t>knowledgeable of the systems and processes involved</a:t>
            </a:r>
          </a:p>
          <a:p>
            <a:pPr>
              <a:lnSpc>
                <a:spcPct val="80000"/>
              </a:lnSpc>
            </a:pPr>
            <a:endParaRPr lang="en-US" sz="24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</a:rPr>
              <a:t>Define the problem</a:t>
            </a:r>
          </a:p>
          <a:p>
            <a:pPr>
              <a:lnSpc>
                <a:spcPct val="80000"/>
              </a:lnSpc>
            </a:pPr>
            <a:endParaRPr lang="en-US" sz="24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</a:rPr>
              <a:t>Collect and analyze facts and data</a:t>
            </a:r>
          </a:p>
          <a:p>
            <a:pPr>
              <a:lnSpc>
                <a:spcPct val="80000"/>
              </a:lnSpc>
            </a:pPr>
            <a:endParaRPr lang="en-US" sz="24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</a:rPr>
              <a:t>Develop theories and possible causes - there may be multiple causes that are interrelated</a:t>
            </a:r>
          </a:p>
          <a:p>
            <a:pPr>
              <a:lnSpc>
                <a:spcPct val="80000"/>
              </a:lnSpc>
            </a:pPr>
            <a:endParaRPr lang="en-US" sz="24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</a:rPr>
              <a:t>Systematically reduce the possible theories and possible causes using the facts</a:t>
            </a: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AD6B-E323-40D3-93B9-46FFDEF449D5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4000">
                <a:srgbClr val="033F03"/>
              </a:gs>
              <a:gs pos="49000">
                <a:srgbClr val="034F03">
                  <a:alpha val="99000"/>
                </a:srgbClr>
              </a:gs>
              <a:gs pos="100000">
                <a:srgbClr val="00FF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en-US" sz="3600" b="1" u="sng" dirty="0">
                <a:solidFill>
                  <a:srgbClr val="FFFF00"/>
                </a:solidFill>
              </a:rPr>
              <a:t>How to  Determine the Real Root </a:t>
            </a:r>
            <a:r>
              <a:rPr lang="en-US" sz="3600" b="1" u="sng" dirty="0" smtClean="0">
                <a:solidFill>
                  <a:srgbClr val="FFFF00"/>
                </a:solidFill>
              </a:rPr>
              <a:t/>
            </a:r>
            <a:br>
              <a:rPr lang="en-US" sz="3600" b="1" u="sng" dirty="0" smtClean="0">
                <a:solidFill>
                  <a:srgbClr val="FFFF00"/>
                </a:solidFill>
              </a:rPr>
            </a:br>
            <a:r>
              <a:rPr lang="en-US" sz="3600" b="1" u="sng" dirty="0" smtClean="0">
                <a:solidFill>
                  <a:srgbClr val="FFFF00"/>
                </a:solidFill>
              </a:rPr>
              <a:t>Cause</a:t>
            </a:r>
            <a:r>
              <a:rPr lang="en-US" sz="3600" b="1" u="sng" dirty="0">
                <a:solidFill>
                  <a:srgbClr val="FFFF00"/>
                </a:solidFill>
              </a:rPr>
              <a:t>? </a:t>
            </a:r>
            <a:r>
              <a:rPr lang="en-US" sz="1800" b="1" u="sng" dirty="0">
                <a:solidFill>
                  <a:srgbClr val="FFFF00"/>
                </a:solidFill>
              </a:rPr>
              <a:t>(</a:t>
            </a:r>
            <a:r>
              <a:rPr lang="en-US" sz="1800" b="1" u="sng" dirty="0" smtClean="0">
                <a:solidFill>
                  <a:srgbClr val="FFFF00"/>
                </a:solidFill>
              </a:rPr>
              <a:t>continued)</a:t>
            </a:r>
            <a: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/>
            </a:r>
            <a:br>
              <a:rPr lang="en-US" sz="4000" u="sng" dirty="0">
                <a:solidFill>
                  <a:srgbClr val="F4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endParaRPr lang="en-US" sz="4000" b="1" u="sng" dirty="0">
              <a:solidFill>
                <a:srgbClr val="F4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17" y="228601"/>
            <a:ext cx="957472" cy="990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Develop possible solutions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Define and implement an action plan (e.g., improve communication, revise processes or procedures or work instructions, perform additional training, etc.)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Monitor and assess results of the action plan for appropriateness and effectiveness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FF00"/>
                </a:solidFill>
              </a:rPr>
              <a:t>Repeat analysis if problem persists- if it persists, did we get to the root cause?</a:t>
            </a:r>
          </a:p>
          <a:p>
            <a:pPr marL="342900" lvl="2" indent="-342900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DFFE-DFB9-44EC-A164-B6C4ADB7DD91}" type="datetime1">
              <a:rPr lang="en-US" smtClean="0"/>
              <a:t>3/31/2016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7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7297</TotalTime>
  <Words>784</Words>
  <Application>Microsoft Office PowerPoint</Application>
  <PresentationFormat>On-screen Show (4:3)</PresentationFormat>
  <Paragraphs>206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Graph</vt:lpstr>
      <vt:lpstr>PowerPoint Presentation</vt:lpstr>
      <vt:lpstr>Why Determine Root Cause? </vt:lpstr>
      <vt:lpstr>Look Beyond the Obvious  </vt:lpstr>
      <vt:lpstr>Often the Stated Root Cause is the Quick, but Incorrect Answer  </vt:lpstr>
      <vt:lpstr>Most Times Root Cause Turns Out to be  Much More  </vt:lpstr>
      <vt:lpstr>What is Root Cause Analysis?  </vt:lpstr>
      <vt:lpstr>When Should Root Cause Analysis be Performed?  </vt:lpstr>
      <vt:lpstr>How to Determine the Real Root Cause?  </vt:lpstr>
      <vt:lpstr>How to  Determine the Real Root  Cause? (continued) </vt:lpstr>
      <vt:lpstr> Useful Tools For Determining Root  Cause are:</vt:lpstr>
      <vt:lpstr>Example of Five Whys for Root  Cause Analysis </vt:lpstr>
      <vt:lpstr>Pareto Analysis</vt:lpstr>
      <vt:lpstr>Brainstorming</vt:lpstr>
      <vt:lpstr>Cause and Effect Diagram (Fishbone/Ishikawa Diagrams)</vt:lpstr>
      <vt:lpstr>PowerPoint Presentation</vt:lpstr>
      <vt:lpstr>Tree Diagram</vt:lpstr>
      <vt:lpstr>Tree Diagram</vt:lpstr>
      <vt:lpstr>Bench Marking </vt:lpstr>
      <vt:lpstr>Bench Marking </vt:lpstr>
      <vt:lpstr>Goal </vt:lpstr>
      <vt:lpstr>Common Errors of Root Cause  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Herringshaw</dc:creator>
  <cp:lastModifiedBy>Joe Diliberto</cp:lastModifiedBy>
  <cp:revision>262</cp:revision>
  <cp:lastPrinted>2016-02-19T14:05:07Z</cp:lastPrinted>
  <dcterms:created xsi:type="dcterms:W3CDTF">2012-03-23T17:54:48Z</dcterms:created>
  <dcterms:modified xsi:type="dcterms:W3CDTF">2016-03-31T15:55:01Z</dcterms:modified>
</cp:coreProperties>
</file>